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media/image1.jpeg" ContentType="image/jpeg"/>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3" name="Shape 163"/>
          <p:cNvSpPr/>
          <p:nvPr>
            <p:ph type="sldImg"/>
          </p:nvPr>
        </p:nvSpPr>
        <p:spPr>
          <a:xfrm>
            <a:off x="1143000" y="685800"/>
            <a:ext cx="4572000" cy="3429000"/>
          </a:xfrm>
          <a:prstGeom prst="rect">
            <a:avLst/>
          </a:prstGeom>
        </p:spPr>
        <p:txBody>
          <a:bodyPr/>
          <a:lstStyle/>
          <a:p>
            <a:pPr/>
          </a:p>
        </p:txBody>
      </p:sp>
      <p:sp>
        <p:nvSpPr>
          <p:cNvPr id="164" name="Shape 16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Shape 170"/>
          <p:cNvSpPr/>
          <p:nvPr>
            <p:ph type="sldImg"/>
          </p:nvPr>
        </p:nvSpPr>
        <p:spPr>
          <a:prstGeom prst="rect">
            <a:avLst/>
          </a:prstGeom>
        </p:spPr>
        <p:txBody>
          <a:bodyPr/>
          <a:lstStyle/>
          <a:p>
            <a:pPr/>
          </a:p>
        </p:txBody>
      </p:sp>
      <p:sp>
        <p:nvSpPr>
          <p:cNvPr id="171" name="Shape 171"/>
          <p:cNvSpPr/>
          <p:nvPr>
            <p:ph type="body" sz="quarter" idx="1"/>
          </p:nvPr>
        </p:nvSpPr>
        <p:spPr>
          <a:prstGeom prst="rect">
            <a:avLst/>
          </a:prstGeom>
        </p:spPr>
        <p:txBody>
          <a:bodyPr/>
          <a:lstStyle/>
          <a:p>
            <a:pPr/>
            <a:r>
              <a:t>This module is more qualitative and deals with background concepts in social psychology about changes of behavior in cities, and possible underlying reasons why the environments of cities cause specific human adaptations. The focus is on the limitations of effort and mental capacity.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Shape 177"/>
          <p:cNvSpPr/>
          <p:nvPr>
            <p:ph type="sldImg"/>
          </p:nvPr>
        </p:nvSpPr>
        <p:spPr>
          <a:prstGeom prst="rect">
            <a:avLst/>
          </a:prstGeom>
        </p:spPr>
        <p:txBody>
          <a:bodyPr/>
          <a:lstStyle/>
          <a:p>
            <a:pPr/>
          </a:p>
        </p:txBody>
      </p:sp>
      <p:sp>
        <p:nvSpPr>
          <p:cNvPr id="178" name="Shape 178"/>
          <p:cNvSpPr/>
          <p:nvPr>
            <p:ph type="body" sz="quarter" idx="1"/>
          </p:nvPr>
        </p:nvSpPr>
        <p:spPr>
          <a:prstGeom prst="rect">
            <a:avLst/>
          </a:prstGeom>
        </p:spPr>
        <p:txBody>
          <a:bodyPr/>
          <a:lstStyle/>
          <a:p>
            <a:pPr/>
            <a:r>
              <a:t>We start my motivating 4 principles that we will use to develop urban scaling theory.</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Shape 190"/>
          <p:cNvSpPr/>
          <p:nvPr>
            <p:ph type="sldImg"/>
          </p:nvPr>
        </p:nvSpPr>
        <p:spPr>
          <a:prstGeom prst="rect">
            <a:avLst/>
          </a:prstGeom>
        </p:spPr>
        <p:txBody>
          <a:bodyPr/>
          <a:lstStyle/>
          <a:p>
            <a:pPr/>
          </a:p>
        </p:txBody>
      </p:sp>
      <p:sp>
        <p:nvSpPr>
          <p:cNvPr id="191" name="Shape 191"/>
          <p:cNvSpPr/>
          <p:nvPr>
            <p:ph type="body" sz="quarter" idx="1"/>
          </p:nvPr>
        </p:nvSpPr>
        <p:spPr>
          <a:prstGeom prst="rect">
            <a:avLst/>
          </a:prstGeom>
        </p:spPr>
        <p:txBody>
          <a:bodyPr/>
          <a:lstStyle/>
          <a:p>
            <a:pPr/>
            <a:r>
              <a:t>These four principles are well motivated by previous well-known work, but we will use them in a more quantitative way as we go forward. The first principle was already demonstrated for the amorphous model, so we will hold on that for now. We move on to the second:</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Shape 237"/>
          <p:cNvSpPr/>
          <p:nvPr>
            <p:ph type="sldImg"/>
          </p:nvPr>
        </p:nvSpPr>
        <p:spPr>
          <a:prstGeom prst="rect">
            <a:avLst/>
          </a:prstGeom>
        </p:spPr>
        <p:txBody>
          <a:bodyPr/>
          <a:lstStyle/>
          <a:p>
            <a:pPr/>
          </a:p>
        </p:txBody>
      </p:sp>
      <p:sp>
        <p:nvSpPr>
          <p:cNvPr id="238" name="Shape 238"/>
          <p:cNvSpPr/>
          <p:nvPr>
            <p:ph type="body" sz="quarter" idx="1"/>
          </p:nvPr>
        </p:nvSpPr>
        <p:spPr>
          <a:prstGeom prst="rect">
            <a:avLst/>
          </a:prstGeom>
        </p:spPr>
        <p:txBody>
          <a:bodyPr/>
          <a:lstStyle/>
          <a:p>
            <a:pPr/>
            <a:r>
              <a:t>This is one of the most famous papers in social psychology relating to cities (by the famous Stanley Milgram). His main focus is on the concept of mental overload as a constraint that leads to adaptation.</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Shape 255"/>
          <p:cNvSpPr/>
          <p:nvPr>
            <p:ph type="sldImg"/>
          </p:nvPr>
        </p:nvSpPr>
        <p:spPr>
          <a:prstGeom prst="rect">
            <a:avLst/>
          </a:prstGeom>
        </p:spPr>
        <p:txBody>
          <a:bodyPr/>
          <a:lstStyle/>
          <a:p>
            <a:pPr/>
          </a:p>
        </p:txBody>
      </p:sp>
      <p:sp>
        <p:nvSpPr>
          <p:cNvPr id="256" name="Shape 256"/>
          <p:cNvSpPr/>
          <p:nvPr>
            <p:ph type="body" sz="quarter" idx="1"/>
          </p:nvPr>
        </p:nvSpPr>
        <p:spPr>
          <a:prstGeom prst="rect">
            <a:avLst/>
          </a:prstGeom>
        </p:spPr>
        <p:txBody>
          <a:bodyPr/>
          <a:lstStyle/>
          <a:p>
            <a:pPr/>
            <a:r>
              <a:t>This is from Milgram’s article and is supposed to help explain some characteristics of behavior in larger cities.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8" name="Shape 288"/>
          <p:cNvSpPr/>
          <p:nvPr>
            <p:ph type="sldImg"/>
          </p:nvPr>
        </p:nvSpPr>
        <p:spPr>
          <a:prstGeom prst="rect">
            <a:avLst/>
          </a:prstGeom>
        </p:spPr>
        <p:txBody>
          <a:bodyPr/>
          <a:lstStyle/>
          <a:p>
            <a:pPr/>
          </a:p>
        </p:txBody>
      </p:sp>
      <p:sp>
        <p:nvSpPr>
          <p:cNvPr id="289" name="Shape 289"/>
          <p:cNvSpPr/>
          <p:nvPr>
            <p:ph type="body" sz="quarter" idx="1"/>
          </p:nvPr>
        </p:nvSpPr>
        <p:spPr>
          <a:prstGeom prst="rect">
            <a:avLst/>
          </a:prstGeom>
        </p:spPr>
        <p:txBody>
          <a:bodyPr/>
          <a:lstStyle/>
          <a:p>
            <a:pPr/>
            <a:r>
              <a:t>More recent work (not explicitly about cities) explores how low socioeconomic status also frames people’s decisions, in a way that is adaptive and NOT irrational.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5" name="Shape 305"/>
          <p:cNvSpPr/>
          <p:nvPr>
            <p:ph type="sldImg"/>
          </p:nvPr>
        </p:nvSpPr>
        <p:spPr>
          <a:prstGeom prst="rect">
            <a:avLst/>
          </a:prstGeom>
        </p:spPr>
        <p:txBody>
          <a:bodyPr/>
          <a:lstStyle/>
          <a:p>
            <a:pPr/>
          </a:p>
        </p:txBody>
      </p:sp>
      <p:sp>
        <p:nvSpPr>
          <p:cNvPr id="306" name="Shape 306"/>
          <p:cNvSpPr/>
          <p:nvPr>
            <p:ph type="body" sz="quarter" idx="1"/>
          </p:nvPr>
        </p:nvSpPr>
        <p:spPr>
          <a:prstGeom prst="rect">
            <a:avLst/>
          </a:prstGeom>
        </p:spPr>
        <p:txBody>
          <a:bodyPr/>
          <a:lstStyle/>
          <a:p>
            <a:pPr/>
            <a:r>
              <a:t>By squeezing in people in space and time, cities also introduce longer perspective that lead to change and development. These are sometimes described by psychologists as higher construals.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8" name="Shape 318"/>
          <p:cNvSpPr/>
          <p:nvPr>
            <p:ph type="sldImg"/>
          </p:nvPr>
        </p:nvSpPr>
        <p:spPr>
          <a:prstGeom prst="rect">
            <a:avLst/>
          </a:prstGeom>
        </p:spPr>
        <p:txBody>
          <a:bodyPr/>
          <a:lstStyle/>
          <a:p>
            <a:pPr/>
          </a:p>
        </p:txBody>
      </p:sp>
      <p:sp>
        <p:nvSpPr>
          <p:cNvPr id="319" name="Shape 319"/>
          <p:cNvSpPr/>
          <p:nvPr>
            <p:ph type="body" sz="quarter" idx="1"/>
          </p:nvPr>
        </p:nvSpPr>
        <p:spPr>
          <a:prstGeom prst="rect">
            <a:avLst/>
          </a:prstGeom>
        </p:spPr>
        <p:txBody>
          <a:bodyPr/>
          <a:lstStyle/>
          <a:p>
            <a:pPr/>
            <a:r>
              <a:t>This makes the general argument that the constraints of cities on people are very real, but also that some of the adaptations are functional and can lead to development: these are yet to be properly recognized in social decision theory (such as rational choice theory and behavioral economics), so studying human cognition and behavior in cities is likely to be enormously productive of new discoveries about human nature.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solidFill>
          <a:srgbClr val="000000"/>
        </a:solidFill>
      </p:bgPr>
    </p:bg>
    <p:spTree>
      <p:nvGrpSpPr>
        <p:cNvPr id="1" name=""/>
        <p:cNvGrpSpPr/>
        <p:nvPr/>
      </p:nvGrpSpPr>
      <p:grpSpPr>
        <a:xfrm>
          <a:off x="0" y="0"/>
          <a:ext cx="0" cy="0"/>
          <a:chOff x="0" y="0"/>
          <a:chExt cx="0" cy="0"/>
        </a:xfrm>
      </p:grpSpPr>
      <p:sp>
        <p:nvSpPr>
          <p:cNvPr id="149" name="Slide Number"/>
          <p:cNvSpPr txBox="1"/>
          <p:nvPr>
            <p:ph type="sldNum" sz="quarter" idx="2"/>
          </p:nvPr>
        </p:nvSpPr>
        <p:spPr>
          <a:xfrm>
            <a:off x="11935814" y="13019484"/>
            <a:ext cx="494513" cy="511176"/>
          </a:xfrm>
          <a:prstGeom prst="rect">
            <a:avLst/>
          </a:prstGeom>
        </p:spPr>
        <p:txBody>
          <a:bodyPr lIns="71437" tIns="71437" rIns="71437" bIns="71437" anchor="t"/>
          <a:lstStyle>
            <a:lvl1pPr defTabSz="821531">
              <a:defRPr sz="2400">
                <a:solidFill>
                  <a:srgbClr val="FFFFFF"/>
                </a:solidFill>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bg>
      <p:bgPr>
        <a:solidFill>
          <a:srgbClr val="000000"/>
        </a:solidFill>
      </p:bgPr>
    </p:bg>
    <p:spTree>
      <p:nvGrpSpPr>
        <p:cNvPr id="1" name=""/>
        <p:cNvGrpSpPr/>
        <p:nvPr/>
      </p:nvGrpSpPr>
      <p:grpSpPr>
        <a:xfrm>
          <a:off x="0" y="0"/>
          <a:ext cx="0" cy="0"/>
          <a:chOff x="0" y="0"/>
          <a:chExt cx="0" cy="0"/>
        </a:xfrm>
      </p:grpSpPr>
      <p:sp>
        <p:nvSpPr>
          <p:cNvPr id="156" name="Image"/>
          <p:cNvSpPr/>
          <p:nvPr>
            <p:ph type="pic" idx="21"/>
          </p:nvPr>
        </p:nvSpPr>
        <p:spPr>
          <a:xfrm>
            <a:off x="1736277" y="-17860"/>
            <a:ext cx="23275936" cy="15517291"/>
          </a:xfrm>
          <a:prstGeom prst="rect">
            <a:avLst/>
          </a:prstGeom>
        </p:spPr>
        <p:txBody>
          <a:bodyPr lIns="91439" tIns="45719" rIns="91439" bIns="45719">
            <a:noAutofit/>
          </a:bodyPr>
          <a:lstStyle/>
          <a:p>
            <a:pPr/>
          </a:p>
        </p:txBody>
      </p:sp>
      <p:sp>
        <p:nvSpPr>
          <p:cNvPr id="157" name="Slide Number"/>
          <p:cNvSpPr txBox="1"/>
          <p:nvPr>
            <p:ph type="sldNum" sz="quarter" idx="2"/>
          </p:nvPr>
        </p:nvSpPr>
        <p:spPr>
          <a:xfrm>
            <a:off x="11935814" y="13019484"/>
            <a:ext cx="494513" cy="511176"/>
          </a:xfrm>
          <a:prstGeom prst="rect">
            <a:avLst/>
          </a:prstGeom>
        </p:spPr>
        <p:txBody>
          <a:bodyPr lIns="71437" tIns="71437" rIns="71437" bIns="71437" anchor="t"/>
          <a:lstStyle>
            <a:lvl1pPr defTabSz="821531">
              <a:defRPr sz="2400">
                <a:solidFill>
                  <a:srgbClr val="FFFFFF"/>
                </a:solidFill>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660384004_1290x1720.jpg"/>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16.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1.png"/><Relationship Id="rId4" Type="http://schemas.openxmlformats.org/officeDocument/2006/relationships/image" Target="../media/image2.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7" Type="http://schemas.openxmlformats.org/officeDocument/2006/relationships/image" Target="../media/image7.png"/><Relationship Id="rId8" Type="http://schemas.openxmlformats.org/officeDocument/2006/relationships/image" Target="../media/image8.png"/><Relationship Id="rId9" Type="http://schemas.openxmlformats.org/officeDocument/2006/relationships/image" Target="../media/image9.png"/><Relationship Id="rId10" Type="http://schemas.openxmlformats.org/officeDocument/2006/relationships/image" Target="../media/image10.png"/><Relationship Id="rId11" Type="http://schemas.openxmlformats.org/officeDocument/2006/relationships/image" Target="../media/image1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3.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4.png"/><Relationship Id="rId3"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Luís M. A. Bettencourt 2023"/>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©Luís M. A. Bettencourt 2023</a:t>
            </a:r>
          </a:p>
        </p:txBody>
      </p:sp>
      <p:sp>
        <p:nvSpPr>
          <p:cNvPr id="167" name="Lecture 6"/>
          <p:cNvSpPr txBox="1"/>
          <p:nvPr>
            <p:ph type="ctrTitle"/>
          </p:nvPr>
        </p:nvSpPr>
        <p:spPr>
          <a:prstGeom prst="rect">
            <a:avLst/>
          </a:prstGeom>
        </p:spPr>
        <p:txBody>
          <a:bodyPr/>
          <a:lstStyle>
            <a:lvl1pPr defTabSz="821531">
              <a:lnSpc>
                <a:spcPct val="100000"/>
              </a:lnSpc>
              <a:defRPr spc="0" sz="5200"/>
            </a:lvl1pPr>
          </a:lstStyle>
          <a:p>
            <a:pPr/>
            <a:r>
              <a:t>Lecture 6</a:t>
            </a:r>
          </a:p>
        </p:txBody>
      </p:sp>
      <p:sp>
        <p:nvSpPr>
          <p:cNvPr id="168" name="Network Models of Cities"/>
          <p:cNvSpPr txBox="1"/>
          <p:nvPr>
            <p:ph type="subTitle" sz="quarter" idx="1"/>
          </p:nvPr>
        </p:nvSpPr>
        <p:spPr>
          <a:prstGeom prst="rect">
            <a:avLst/>
          </a:prstGeom>
        </p:spPr>
        <p:txBody>
          <a:bodyPr/>
          <a:lstStyle>
            <a:lvl1pPr defTabSz="457200">
              <a:defRPr sz="5400">
                <a:solidFill>
                  <a:srgbClr val="5E5E5E"/>
                </a:solidFill>
                <a:latin typeface="Helvetica"/>
                <a:ea typeface="Helvetica"/>
                <a:cs typeface="Helvetica"/>
                <a:sym typeface="Helvetica"/>
              </a:defRPr>
            </a:lvl1pPr>
          </a:lstStyle>
          <a:p>
            <a:pPr/>
            <a:r>
              <a:t>Network Models of Cities </a:t>
            </a:r>
          </a:p>
        </p:txBody>
      </p:sp>
      <p:sp>
        <p:nvSpPr>
          <p:cNvPr id="169" name="6.3 Four Principles: Individual Cognitive and Behavioral Constraints"/>
          <p:cNvSpPr txBox="1"/>
          <p:nvPr/>
        </p:nvSpPr>
        <p:spPr>
          <a:xfrm>
            <a:off x="3200196" y="9155931"/>
            <a:ext cx="17983608" cy="77119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1531">
              <a:defRPr b="1" sz="4400">
                <a:solidFill>
                  <a:srgbClr val="000000"/>
                </a:solidFill>
              </a:defRPr>
            </a:lvl1pPr>
          </a:lstStyle>
          <a:p>
            <a:pPr/>
            <a:r>
              <a:t>6.3 Four Principles: Individual Cognitive and Behavioral Constraints</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84" name="Screen Shot 2020-10-15 at 2.04.00 PM.pdf" descr="Screen Shot 2020-10-15 at 2.04.00 PM.pdf"/>
          <p:cNvPicPr>
            <a:picLocks noChangeAspect="1"/>
          </p:cNvPicPr>
          <p:nvPr/>
        </p:nvPicPr>
        <p:blipFill>
          <a:blip r:embed="rId3">
            <a:extLst/>
          </a:blip>
          <a:stretch>
            <a:fillRect/>
          </a:stretch>
        </p:blipFill>
        <p:spPr>
          <a:xfrm>
            <a:off x="3948824" y="-85772"/>
            <a:ext cx="16486352" cy="13052643"/>
          </a:xfrm>
          <a:prstGeom prst="rect">
            <a:avLst/>
          </a:prstGeom>
          <a:ln w="12700">
            <a:miter lim="400000"/>
          </a:ln>
        </p:spPr>
      </p:pic>
      <p:sp>
        <p:nvSpPr>
          <p:cNvPr id="285" name="https://www.sciencedirect.com/science/article/pii/S2352250X1930123X?via%3Dihub"/>
          <p:cNvSpPr txBox="1"/>
          <p:nvPr/>
        </p:nvSpPr>
        <p:spPr>
          <a:xfrm>
            <a:off x="12526659" y="13163405"/>
            <a:ext cx="11715294"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https://www.sciencedirect.com/science/article/pii/S2352250X1930123X?via%3Dihub</a:t>
            </a:r>
          </a:p>
        </p:txBody>
      </p:sp>
      <p:sp>
        <p:nvSpPr>
          <p:cNvPr id="286" name="Line"/>
          <p:cNvSpPr/>
          <p:nvPr/>
        </p:nvSpPr>
        <p:spPr>
          <a:xfrm>
            <a:off x="14405483" y="6140737"/>
            <a:ext cx="5480010" cy="1"/>
          </a:xfrm>
          <a:prstGeom prst="line">
            <a:avLst/>
          </a:prstGeom>
          <a:ln w="25400">
            <a:solidFill>
              <a:schemeClr val="accent5">
                <a:hueOff val="-82419"/>
                <a:satOff val="-9513"/>
                <a:lumOff val="-16343"/>
              </a:schemeClr>
            </a:solidFill>
            <a:miter lim="400000"/>
          </a:ln>
        </p:spPr>
        <p:txBody>
          <a:bodyPr lIns="50800" tIns="50800" rIns="50800" bIns="50800" anchor="ctr"/>
          <a:lstStyle/>
          <a:p>
            <a:pPr/>
          </a:p>
        </p:txBody>
      </p:sp>
      <p:sp>
        <p:nvSpPr>
          <p:cNvPr id="287" name="shift away from lack of “rationality”…"/>
          <p:cNvSpPr txBox="1"/>
          <p:nvPr/>
        </p:nvSpPr>
        <p:spPr>
          <a:xfrm>
            <a:off x="16496555" y="2855413"/>
            <a:ext cx="6664656" cy="10804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825500">
              <a:defRPr sz="3200">
                <a:solidFill>
                  <a:srgbClr val="FFFFFF"/>
                </a:solidFill>
                <a:latin typeface="Helvetica Neue Medium"/>
                <a:ea typeface="Helvetica Neue Medium"/>
                <a:cs typeface="Helvetica Neue Medium"/>
                <a:sym typeface="Helvetica Neue Medium"/>
              </a:defRPr>
            </a:pPr>
            <a:r>
              <a:t>shift away from lack of “rationality”</a:t>
            </a:r>
          </a:p>
          <a:p>
            <a:pPr defTabSz="825500">
              <a:defRPr sz="3200">
                <a:solidFill>
                  <a:srgbClr val="FFFFFF"/>
                </a:solidFill>
                <a:latin typeface="Helvetica Neue Medium"/>
                <a:ea typeface="Helvetica Neue Medium"/>
                <a:cs typeface="Helvetica Neue Medium"/>
                <a:sym typeface="Helvetica Neue Medium"/>
              </a:defRPr>
            </a:pPr>
            <a:r>
              <a:t>                and “cognitive biases” </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1" name="Levels of Construal, Psychological Distance and Cities:"/>
          <p:cNvSpPr txBox="1"/>
          <p:nvPr/>
        </p:nvSpPr>
        <p:spPr>
          <a:xfrm>
            <a:off x="253675" y="871970"/>
            <a:ext cx="10444989" cy="585112"/>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Levels of Construal, Psychological Distance and Cities:</a:t>
            </a:r>
          </a:p>
        </p:txBody>
      </p:sp>
      <p:sp>
        <p:nvSpPr>
          <p:cNvPr id="292" name="Psychologists talk in terms of 4 dimensions of Psychological Distance:"/>
          <p:cNvSpPr txBox="1"/>
          <p:nvPr/>
        </p:nvSpPr>
        <p:spPr>
          <a:xfrm>
            <a:off x="528629" y="2777192"/>
            <a:ext cx="12687326" cy="53541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2900"/>
            </a:lvl1pPr>
          </a:lstStyle>
          <a:p>
            <a:pPr/>
            <a:r>
              <a:t>Psychologists talk in terms of 4 dimensions of Psychological Distance:  </a:t>
            </a:r>
          </a:p>
        </p:txBody>
      </p:sp>
      <p:sp>
        <p:nvSpPr>
          <p:cNvPr id="293" name="Spatial :   Near vs Far…"/>
          <p:cNvSpPr txBox="1"/>
          <p:nvPr/>
        </p:nvSpPr>
        <p:spPr>
          <a:xfrm>
            <a:off x="2694315" y="3765070"/>
            <a:ext cx="6924396" cy="212151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marL="444500" indent="-444500" algn="l">
              <a:buSzPct val="100000"/>
              <a:buAutoNum type="arabicParenR" startAt="1"/>
              <a:defRPr sz="3400"/>
            </a:pPr>
            <a:r>
              <a:t>Spatial :   Near vs Far</a:t>
            </a:r>
          </a:p>
          <a:p>
            <a:pPr marL="444500" indent="-444500" algn="l">
              <a:buSzPct val="100000"/>
              <a:buAutoNum type="arabicParenR" startAt="1"/>
              <a:defRPr sz="3400"/>
            </a:pPr>
            <a:r>
              <a:t>Temporal : Now vs Later</a:t>
            </a:r>
          </a:p>
          <a:p>
            <a:pPr marL="444500" indent="-444500" algn="l">
              <a:buSzPct val="100000"/>
              <a:buAutoNum type="arabicParenR" startAt="1"/>
              <a:defRPr sz="3400"/>
            </a:pPr>
            <a:r>
              <a:t>Social: Familiar vs Stranger</a:t>
            </a:r>
          </a:p>
          <a:p>
            <a:pPr marL="444500" indent="-444500" algn="l">
              <a:buSzPct val="100000"/>
              <a:buAutoNum type="arabicParenR" startAt="1"/>
              <a:defRPr sz="3400"/>
            </a:pPr>
            <a:r>
              <a:t>Hypothetical: Certain vs Unlikely </a:t>
            </a:r>
          </a:p>
        </p:txBody>
      </p:sp>
      <p:sp>
        <p:nvSpPr>
          <p:cNvPr id="294" name="They are all connected"/>
          <p:cNvSpPr txBox="1"/>
          <p:nvPr/>
        </p:nvSpPr>
        <p:spPr>
          <a:xfrm>
            <a:off x="9936048" y="4143599"/>
            <a:ext cx="4638904" cy="59744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300">
                <a:solidFill>
                  <a:srgbClr val="000000"/>
                </a:solidFill>
              </a:defRPr>
            </a:lvl1pPr>
          </a:lstStyle>
          <a:p>
            <a:pPr/>
            <a:r>
              <a:t>They are all connected</a:t>
            </a:r>
          </a:p>
        </p:txBody>
      </p:sp>
      <p:sp>
        <p:nvSpPr>
          <p:cNvPr id="295" name="Collective and personal human development…"/>
          <p:cNvSpPr txBox="1"/>
          <p:nvPr/>
        </p:nvSpPr>
        <p:spPr>
          <a:xfrm>
            <a:off x="654454" y="6447004"/>
            <a:ext cx="23075092" cy="119323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defRPr sz="3600">
                <a:solidFill>
                  <a:srgbClr val="000000"/>
                </a:solidFill>
              </a:defRPr>
            </a:pPr>
            <a:r>
              <a:t>Collective and personal human development </a:t>
            </a:r>
          </a:p>
          <a:p>
            <a:pPr algn="l" defTabSz="457200">
              <a:defRPr sz="3600">
                <a:solidFill>
                  <a:srgbClr val="000000"/>
                </a:solidFill>
              </a:defRPr>
            </a:pPr>
            <a:r>
              <a:t>                          are </a:t>
            </a:r>
            <a:r>
              <a:rPr b="1"/>
              <a:t>associated with traversing increasingly greater distances:</a:t>
            </a:r>
          </a:p>
        </p:txBody>
      </p:sp>
      <p:pic>
        <p:nvPicPr>
          <p:cNvPr id="296" name="Screen Shot 2020-10-15 at 2.10.14 PM.pdf" descr="Screen Shot 2020-10-15 at 2.10.14 PM.pdf"/>
          <p:cNvPicPr>
            <a:picLocks noChangeAspect="1"/>
          </p:cNvPicPr>
          <p:nvPr/>
        </p:nvPicPr>
        <p:blipFill>
          <a:blip r:embed="rId3">
            <a:extLst/>
          </a:blip>
          <a:stretch>
            <a:fillRect/>
          </a:stretch>
        </p:blipFill>
        <p:spPr>
          <a:xfrm>
            <a:off x="3306971" y="8041508"/>
            <a:ext cx="17442435" cy="4993601"/>
          </a:xfrm>
          <a:prstGeom prst="rect">
            <a:avLst/>
          </a:prstGeom>
          <a:ln w="12700">
            <a:miter lim="400000"/>
          </a:ln>
        </p:spPr>
      </p:pic>
      <p:sp>
        <p:nvSpPr>
          <p:cNvPr id="297" name="Rectangle"/>
          <p:cNvSpPr/>
          <p:nvPr/>
        </p:nvSpPr>
        <p:spPr>
          <a:xfrm>
            <a:off x="3669331" y="7648397"/>
            <a:ext cx="16869939" cy="535418"/>
          </a:xfrm>
          <a:prstGeom prst="rect">
            <a:avLst/>
          </a:prstGeom>
          <a:solidFill>
            <a:srgbClr val="FFFFFF"/>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98" name="Rectangle"/>
          <p:cNvSpPr/>
          <p:nvPr/>
        </p:nvSpPr>
        <p:spPr>
          <a:xfrm>
            <a:off x="306025" y="8198634"/>
            <a:ext cx="16869939" cy="535418"/>
          </a:xfrm>
          <a:prstGeom prst="rect">
            <a:avLst/>
          </a:prstGeom>
          <a:solidFill>
            <a:srgbClr val="FFFFFF"/>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99" name="Rectangle"/>
          <p:cNvSpPr/>
          <p:nvPr/>
        </p:nvSpPr>
        <p:spPr>
          <a:xfrm>
            <a:off x="5271311" y="12519602"/>
            <a:ext cx="16869939" cy="535418"/>
          </a:xfrm>
          <a:prstGeom prst="rect">
            <a:avLst/>
          </a:prstGeom>
          <a:solidFill>
            <a:srgbClr val="FFFFFF"/>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300" name="Trope + Liberman,  Psychol Rev 2010"/>
          <p:cNvSpPr txBox="1"/>
          <p:nvPr/>
        </p:nvSpPr>
        <p:spPr>
          <a:xfrm>
            <a:off x="18565690" y="12630165"/>
            <a:ext cx="5209642"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Trope + Liberman,  Psychol Rev 2010</a:t>
            </a:r>
          </a:p>
        </p:txBody>
      </p:sp>
      <p:sp>
        <p:nvSpPr>
          <p:cNvPr id="301" name="living in (larger) cities forces us to traverse larger psychological distances"/>
          <p:cNvSpPr txBox="1"/>
          <p:nvPr/>
        </p:nvSpPr>
        <p:spPr>
          <a:xfrm>
            <a:off x="9950060" y="5301467"/>
            <a:ext cx="13850214" cy="585113"/>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living in (larger) cities forces us to traverse larger psychological distances</a:t>
            </a:r>
          </a:p>
        </p:txBody>
      </p:sp>
      <p:sp>
        <p:nvSpPr>
          <p:cNvPr id="302" name="https://content.apa.org/record/2010-06891-005"/>
          <p:cNvSpPr txBox="1"/>
          <p:nvPr/>
        </p:nvSpPr>
        <p:spPr>
          <a:xfrm>
            <a:off x="17162997" y="13125503"/>
            <a:ext cx="6599226"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https://content.apa.org/record/2010-06891-005</a:t>
            </a:r>
          </a:p>
        </p:txBody>
      </p:sp>
      <p:sp>
        <p:nvSpPr>
          <p:cNvPr id="303" name="Rectangle"/>
          <p:cNvSpPr/>
          <p:nvPr/>
        </p:nvSpPr>
        <p:spPr>
          <a:xfrm>
            <a:off x="15782301" y="12011081"/>
            <a:ext cx="5108202" cy="585113"/>
          </a:xfrm>
          <a:prstGeom prst="rect">
            <a:avLst/>
          </a:prstGeom>
          <a:solidFill>
            <a:srgbClr val="FFFFFF"/>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304" name="Rectangle"/>
          <p:cNvSpPr/>
          <p:nvPr/>
        </p:nvSpPr>
        <p:spPr>
          <a:xfrm>
            <a:off x="3336685" y="12504792"/>
            <a:ext cx="5108202" cy="585113"/>
          </a:xfrm>
          <a:prstGeom prst="rect">
            <a:avLst/>
          </a:prstGeom>
          <a:solidFill>
            <a:srgbClr val="FFFFFF"/>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8" name="There  are always limits to (cognitive) human effort for individuals"/>
          <p:cNvSpPr txBox="1"/>
          <p:nvPr/>
        </p:nvSpPr>
        <p:spPr>
          <a:xfrm>
            <a:off x="5104440" y="1439240"/>
            <a:ext cx="14175119" cy="659470"/>
          </a:xfrm>
          <a:prstGeom prst="rect">
            <a:avLst/>
          </a:prstGeom>
          <a:solidFill>
            <a:schemeClr val="accent4">
              <a:hueOff val="-476017"/>
              <a:lumOff val="-10042"/>
            </a:schemeClr>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700">
                <a:solidFill>
                  <a:srgbClr val="FFFFFF"/>
                </a:solidFill>
                <a:latin typeface="Helvetica Neue Medium"/>
                <a:ea typeface="Helvetica Neue Medium"/>
                <a:cs typeface="Helvetica Neue Medium"/>
                <a:sym typeface="Helvetica Neue Medium"/>
              </a:defRPr>
            </a:lvl1pPr>
          </a:lstStyle>
          <a:p>
            <a:pPr/>
            <a:r>
              <a:t>There  are always limits to (cognitive) human effort for individuals</a:t>
            </a:r>
          </a:p>
        </p:txBody>
      </p:sp>
      <p:sp>
        <p:nvSpPr>
          <p:cNvPr id="309" name="Cities expose the limits of human cognition by creating psychological overload"/>
          <p:cNvSpPr txBox="1"/>
          <p:nvPr/>
        </p:nvSpPr>
        <p:spPr>
          <a:xfrm>
            <a:off x="435680" y="5807545"/>
            <a:ext cx="14476070" cy="58511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t>Cities expose the limits of human cognition by creating psychological </a:t>
            </a:r>
            <a:r>
              <a:rPr b="1"/>
              <a:t>overload</a:t>
            </a:r>
          </a:p>
        </p:txBody>
      </p:sp>
      <p:sp>
        <p:nvSpPr>
          <p:cNvPr id="310" name="but they also need to create opportunities and barriers, along with shortcuts in psychological distance,…"/>
          <p:cNvSpPr txBox="1"/>
          <p:nvPr/>
        </p:nvSpPr>
        <p:spPr>
          <a:xfrm>
            <a:off x="2374138" y="7450049"/>
            <a:ext cx="19635725" cy="106812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t>but they also need to create </a:t>
            </a:r>
            <a:r>
              <a:rPr b="1"/>
              <a:t>opportunities and barriers</a:t>
            </a:r>
            <a:r>
              <a:t>, along with </a:t>
            </a:r>
            <a:r>
              <a:rPr b="1"/>
              <a:t>shortcuts in psychological distance</a:t>
            </a:r>
            <a:r>
              <a:t>, </a:t>
            </a:r>
          </a:p>
          <a:p>
            <a:pPr>
              <a:defRPr sz="3200"/>
            </a:pPr>
            <a:r>
              <a:t>                                                                                     by concentrating diversity</a:t>
            </a:r>
          </a:p>
        </p:txBody>
      </p:sp>
      <p:sp>
        <p:nvSpPr>
          <p:cNvPr id="311" name="stark limits in every day life"/>
          <p:cNvSpPr txBox="1"/>
          <p:nvPr/>
        </p:nvSpPr>
        <p:spPr>
          <a:xfrm>
            <a:off x="13866636" y="10101492"/>
            <a:ext cx="5189425"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stark limits in every day life</a:t>
            </a:r>
          </a:p>
        </p:txBody>
      </p:sp>
      <p:sp>
        <p:nvSpPr>
          <p:cNvPr id="312" name="new pathways for development over longer times"/>
          <p:cNvSpPr txBox="1"/>
          <p:nvPr/>
        </p:nvSpPr>
        <p:spPr>
          <a:xfrm>
            <a:off x="13847469" y="11456287"/>
            <a:ext cx="9359901"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new pathways for development over longer times</a:t>
            </a:r>
          </a:p>
        </p:txBody>
      </p:sp>
      <p:sp>
        <p:nvSpPr>
          <p:cNvPr id="313" name="no contradiction, just a matter of time scale"/>
          <p:cNvSpPr txBox="1"/>
          <p:nvPr/>
        </p:nvSpPr>
        <p:spPr>
          <a:xfrm>
            <a:off x="17852019" y="10794533"/>
            <a:ext cx="6019801"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no contradiction, just a matter of time scale</a:t>
            </a:r>
          </a:p>
        </p:txBody>
      </p:sp>
      <p:sp>
        <p:nvSpPr>
          <p:cNvPr id="314" name="Line"/>
          <p:cNvSpPr/>
          <p:nvPr/>
        </p:nvSpPr>
        <p:spPr>
          <a:xfrm>
            <a:off x="10280093" y="10974416"/>
            <a:ext cx="1629191" cy="1"/>
          </a:xfrm>
          <a:prstGeom prst="line">
            <a:avLst/>
          </a:prstGeom>
          <a:ln w="127000">
            <a:solidFill>
              <a:srgbClr val="000000"/>
            </a:solidFill>
            <a:miter lim="400000"/>
            <a:tailEnd type="triangle"/>
          </a:ln>
        </p:spPr>
        <p:txBody>
          <a:bodyPr lIns="50800" tIns="50800" rIns="50800" bIns="50800" anchor="ctr"/>
          <a:lstStyle/>
          <a:p>
            <a:pPr/>
          </a:p>
        </p:txBody>
      </p:sp>
      <p:sp>
        <p:nvSpPr>
          <p:cNvPr id="315" name="There is a “connectivity budget “ that needs to be well allocated  :    is conserved across city size"/>
          <p:cNvSpPr txBox="1"/>
          <p:nvPr/>
        </p:nvSpPr>
        <p:spPr>
          <a:xfrm>
            <a:off x="3045686" y="12656764"/>
            <a:ext cx="18292628" cy="68676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t>There is a “connectivity budget “ that needs to be well allocated  :  </a:t>
            </a:r>
            <a14:m>
              <m:oMath>
                <m:r>
                  <a:rPr xmlns:a="http://schemas.openxmlformats.org/drawingml/2006/main" sz="3850" i="1">
                    <a:solidFill>
                      <a:srgbClr val="000000"/>
                    </a:solidFill>
                    <a:latin typeface="Cambria Math" panose="02040503050406030204" pitchFamily="18" charset="0"/>
                  </a:rPr>
                  <m:t>G</m:t>
                </m:r>
              </m:oMath>
            </a14:m>
            <a:r>
              <a:rPr b="1">
                <a:solidFill>
                  <a:srgbClr val="000000"/>
                </a:solidFill>
              </a:rPr>
              <a:t> is conserved across city size</a:t>
            </a:r>
            <a:endParaRPr>
              <a:solidFill>
                <a:srgbClr val="000000"/>
              </a:solidFill>
            </a:endParaRPr>
          </a:p>
        </p:txBody>
      </p:sp>
      <p:sp>
        <p:nvSpPr>
          <p:cNvPr id="316" name="How is a life with open-ended creativity, novelty and more information possible?"/>
          <p:cNvSpPr txBox="1"/>
          <p:nvPr/>
        </p:nvSpPr>
        <p:spPr>
          <a:xfrm>
            <a:off x="4645494" y="2839114"/>
            <a:ext cx="15093011" cy="57278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100">
                <a:solidFill>
                  <a:srgbClr val="000000"/>
                </a:solidFill>
              </a:defRPr>
            </a:lvl1pPr>
          </a:lstStyle>
          <a:p>
            <a:pPr/>
            <a:r>
              <a:t>How is a life with open-ended creativity, novelty and more information possible?</a:t>
            </a:r>
          </a:p>
        </p:txBody>
      </p:sp>
      <p:sp>
        <p:nvSpPr>
          <p:cNvPr id="317" name="Urban environments create, at once"/>
          <p:cNvSpPr txBox="1"/>
          <p:nvPr/>
        </p:nvSpPr>
        <p:spPr>
          <a:xfrm>
            <a:off x="1855866" y="10681860"/>
            <a:ext cx="6822745" cy="585112"/>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Urban environments create, at once</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3" name="Figure_3.5.pdf" descr="Figure_3.5.pdf"/>
          <p:cNvPicPr>
            <a:picLocks noChangeAspect="1"/>
          </p:cNvPicPr>
          <p:nvPr/>
        </p:nvPicPr>
        <p:blipFill>
          <a:blip r:embed="rId3">
            <a:extLst/>
          </a:blip>
          <a:stretch>
            <a:fillRect/>
          </a:stretch>
        </p:blipFill>
        <p:spPr>
          <a:xfrm>
            <a:off x="3521129" y="682977"/>
            <a:ext cx="17341742" cy="12350046"/>
          </a:xfrm>
          <a:prstGeom prst="rect">
            <a:avLst/>
          </a:prstGeom>
          <a:ln w="12700">
            <a:miter lim="400000"/>
          </a:ln>
        </p:spPr>
      </p:pic>
      <p:sp>
        <p:nvSpPr>
          <p:cNvPr id="174" name="IUS Figure 3.5"/>
          <p:cNvSpPr txBox="1"/>
          <p:nvPr/>
        </p:nvSpPr>
        <p:spPr>
          <a:xfrm>
            <a:off x="20962901" y="12708637"/>
            <a:ext cx="2749805" cy="585113"/>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Figure 3.5</a:t>
            </a:r>
          </a:p>
        </p:txBody>
      </p:sp>
      <p:pic>
        <p:nvPicPr>
          <p:cNvPr id="175" name="Rectangle Rectangle" descr="Rectangle Rectangle"/>
          <p:cNvPicPr>
            <a:picLocks noChangeAspect="0"/>
          </p:cNvPicPr>
          <p:nvPr/>
        </p:nvPicPr>
        <p:blipFill>
          <a:blip r:embed="rId4">
            <a:extLst/>
          </a:blip>
          <a:stretch>
            <a:fillRect/>
          </a:stretch>
        </p:blipFill>
        <p:spPr>
          <a:xfrm>
            <a:off x="6935830" y="9997413"/>
            <a:ext cx="5672623" cy="1435101"/>
          </a:xfrm>
          <a:prstGeom prst="rect">
            <a:avLst/>
          </a:prstGeom>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Four Principles of Urban Organization"/>
          <p:cNvSpPr txBox="1"/>
          <p:nvPr/>
        </p:nvSpPr>
        <p:spPr>
          <a:xfrm>
            <a:off x="8583002" y="1352213"/>
            <a:ext cx="7217995" cy="626387"/>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Four Principles of Urban Organization</a:t>
            </a:r>
          </a:p>
        </p:txBody>
      </p:sp>
      <p:sp>
        <p:nvSpPr>
          <p:cNvPr id="181" name="1) Cities are mixing populations (networks) over built space and time…"/>
          <p:cNvSpPr txBox="1"/>
          <p:nvPr/>
        </p:nvSpPr>
        <p:spPr>
          <a:xfrm>
            <a:off x="3569922" y="4956512"/>
            <a:ext cx="13397307" cy="45887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defTabSz="821531">
              <a:defRPr b="1" sz="3200">
                <a:solidFill>
                  <a:srgbClr val="000000"/>
                </a:solidFill>
              </a:defRPr>
            </a:pPr>
            <a:r>
              <a:t>1) Cities are mixing populations (networks) over built space and time</a:t>
            </a:r>
          </a:p>
          <a:p>
            <a:pPr algn="l" defTabSz="821531">
              <a:defRPr b="1" sz="3200">
                <a:solidFill>
                  <a:srgbClr val="000000"/>
                </a:solidFill>
              </a:defRPr>
            </a:pPr>
          </a:p>
          <a:p>
            <a:pPr algn="l" defTabSz="821531">
              <a:defRPr b="1" sz="3200">
                <a:solidFill>
                  <a:srgbClr val="000000"/>
                </a:solidFill>
              </a:defRPr>
            </a:pPr>
            <a:r>
              <a:t>2) Personal effort is limited</a:t>
            </a:r>
          </a:p>
          <a:p>
            <a:pPr algn="l" defTabSz="821531">
              <a:defRPr b="1" sz="3200">
                <a:solidFill>
                  <a:srgbClr val="000000"/>
                </a:solidFill>
              </a:defRPr>
            </a:pPr>
          </a:p>
          <a:p>
            <a:pPr algn="l" defTabSz="821531">
              <a:defRPr b="1" sz="3200">
                <a:solidFill>
                  <a:srgbClr val="000000"/>
                </a:solidFill>
              </a:defRPr>
            </a:pPr>
            <a:r>
              <a:t>3) City infrastructure as decentralized but hierarchical networks</a:t>
            </a:r>
          </a:p>
          <a:p>
            <a:pPr algn="l" defTabSz="821531">
              <a:defRPr b="1" sz="3200">
                <a:solidFill>
                  <a:srgbClr val="000000"/>
                </a:solidFill>
              </a:defRPr>
            </a:pPr>
          </a:p>
          <a:p>
            <a:pPr algn="l" defTabSz="821531">
              <a:defRPr b="1" sz="3200">
                <a:solidFill>
                  <a:srgbClr val="000000"/>
                </a:solidFill>
              </a:defRPr>
            </a:pPr>
            <a:r>
              <a:t>4) Socioeconomic products of cities are the result of interactions,</a:t>
            </a:r>
          </a:p>
          <a:p>
            <a:pPr lvl="6" indent="1371600" algn="l" defTabSz="821531">
              <a:defRPr b="1" sz="3200">
                <a:solidFill>
                  <a:srgbClr val="000000"/>
                </a:solidFill>
              </a:defRPr>
            </a:pPr>
            <a:r>
              <a:t>                                               </a:t>
            </a:r>
          </a:p>
          <a:p>
            <a:pPr lvl="6" indent="1371600" algn="l" defTabSz="821531">
              <a:defRPr b="1" sz="3200">
                <a:solidFill>
                  <a:srgbClr val="000000"/>
                </a:solidFill>
              </a:defRPr>
            </a:pPr>
            <a:r>
              <a:t>                                                            subject to spatial costs</a:t>
            </a:r>
          </a:p>
        </p:txBody>
      </p:sp>
      <p:sp>
        <p:nvSpPr>
          <p:cNvPr id="182" name="Jacobs"/>
          <p:cNvSpPr txBox="1"/>
          <p:nvPr/>
        </p:nvSpPr>
        <p:spPr>
          <a:xfrm>
            <a:off x="16730431" y="7973556"/>
            <a:ext cx="1562939"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chemeClr val="accent5">
                    <a:hueOff val="-82419"/>
                    <a:satOff val="-9513"/>
                    <a:lumOff val="-16343"/>
                  </a:schemeClr>
                </a:solidFill>
              </a:defRPr>
            </a:lvl1pPr>
          </a:lstStyle>
          <a:p>
            <a:pPr/>
            <a:r>
              <a:t>Jacobs</a:t>
            </a:r>
          </a:p>
        </p:txBody>
      </p:sp>
      <p:sp>
        <p:nvSpPr>
          <p:cNvPr id="183" name="Park, Milgram, Zahavi, Simon"/>
          <p:cNvSpPr txBox="1"/>
          <p:nvPr/>
        </p:nvSpPr>
        <p:spPr>
          <a:xfrm>
            <a:off x="10163453" y="5901869"/>
            <a:ext cx="5941493"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chemeClr val="accent5">
                    <a:hueOff val="-82419"/>
                    <a:satOff val="-9513"/>
                    <a:lumOff val="-16343"/>
                  </a:schemeClr>
                </a:solidFill>
              </a:defRPr>
            </a:lvl1pPr>
          </a:lstStyle>
          <a:p>
            <a:pPr/>
            <a:r>
              <a:t>Park, Milgram, Zahavi, Simon </a:t>
            </a:r>
          </a:p>
        </p:txBody>
      </p:sp>
      <p:sp>
        <p:nvSpPr>
          <p:cNvPr id="184" name="Jacobs, Wirth, Burgess"/>
          <p:cNvSpPr txBox="1"/>
          <p:nvPr/>
        </p:nvSpPr>
        <p:spPr>
          <a:xfrm>
            <a:off x="18041706" y="4866025"/>
            <a:ext cx="4637355"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chemeClr val="accent5">
                    <a:hueOff val="-82419"/>
                    <a:satOff val="-9513"/>
                    <a:lumOff val="-16343"/>
                  </a:schemeClr>
                </a:solidFill>
              </a:defRPr>
            </a:lvl1pPr>
          </a:lstStyle>
          <a:p>
            <a:pPr/>
            <a:r>
              <a:t>Jacobs, Wirth, Burgess</a:t>
            </a:r>
          </a:p>
        </p:txBody>
      </p:sp>
      <p:sp>
        <p:nvSpPr>
          <p:cNvPr id="185" name="Alexander"/>
          <p:cNvSpPr txBox="1"/>
          <p:nvPr/>
        </p:nvSpPr>
        <p:spPr>
          <a:xfrm>
            <a:off x="17216570" y="6937712"/>
            <a:ext cx="2104264"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chemeClr val="accent5">
                    <a:hueOff val="-82419"/>
                    <a:satOff val="-9513"/>
                    <a:lumOff val="-16343"/>
                  </a:schemeClr>
                </a:solidFill>
              </a:defRPr>
            </a:lvl1pPr>
          </a:lstStyle>
          <a:p>
            <a:pPr/>
            <a:r>
              <a:t>Alexander</a:t>
            </a:r>
          </a:p>
        </p:txBody>
      </p:sp>
      <p:sp>
        <p:nvSpPr>
          <p:cNvPr id="186" name="Alonso"/>
          <p:cNvSpPr txBox="1"/>
          <p:nvPr/>
        </p:nvSpPr>
        <p:spPr>
          <a:xfrm>
            <a:off x="16764568" y="9009400"/>
            <a:ext cx="1494664"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chemeClr val="accent5">
                    <a:hueOff val="-82419"/>
                    <a:satOff val="-9513"/>
                    <a:lumOff val="-16343"/>
                  </a:schemeClr>
                </a:solidFill>
              </a:defRPr>
            </a:lvl1pPr>
          </a:lstStyle>
          <a:p>
            <a:pPr/>
            <a:r>
              <a:t>Alonso</a:t>
            </a:r>
          </a:p>
        </p:txBody>
      </p:sp>
      <p:sp>
        <p:nvSpPr>
          <p:cNvPr id="187" name="already in the amorphous model, but more to come…"/>
          <p:cNvSpPr txBox="1"/>
          <p:nvPr/>
        </p:nvSpPr>
        <p:spPr>
          <a:xfrm>
            <a:off x="828461" y="11121045"/>
            <a:ext cx="7404202"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already in the amorphous model, but more to come…</a:t>
            </a:r>
          </a:p>
        </p:txBody>
      </p:sp>
      <p:sp>
        <p:nvSpPr>
          <p:cNvPr id="188" name="Line"/>
          <p:cNvSpPr/>
          <p:nvPr/>
        </p:nvSpPr>
        <p:spPr>
          <a:xfrm>
            <a:off x="1028757" y="5294631"/>
            <a:ext cx="2302324" cy="5889427"/>
          </a:xfrm>
          <a:custGeom>
            <a:avLst/>
            <a:gdLst/>
            <a:ahLst/>
            <a:cxnLst>
              <a:cxn ang="0">
                <a:pos x="wd2" y="hd2"/>
              </a:cxn>
              <a:cxn ang="5400000">
                <a:pos x="wd2" y="hd2"/>
              </a:cxn>
              <a:cxn ang="10800000">
                <a:pos x="wd2" y="hd2"/>
              </a:cxn>
              <a:cxn ang="16200000">
                <a:pos x="wd2" y="hd2"/>
              </a:cxn>
            </a:cxnLst>
            <a:rect l="0" t="0" r="r" b="b"/>
            <a:pathLst>
              <a:path w="20312" h="21551" fill="norm" stroke="1" extrusionOk="0">
                <a:moveTo>
                  <a:pt x="0" y="21551"/>
                </a:moveTo>
                <a:cubicBezTo>
                  <a:pt x="1250" y="18924"/>
                  <a:pt x="1636" y="16238"/>
                  <a:pt x="1146" y="13567"/>
                </a:cubicBezTo>
                <a:cubicBezTo>
                  <a:pt x="540" y="10266"/>
                  <a:pt x="-1288" y="6822"/>
                  <a:pt x="2366" y="3860"/>
                </a:cubicBezTo>
                <a:cubicBezTo>
                  <a:pt x="4714" y="1957"/>
                  <a:pt x="9015" y="599"/>
                  <a:pt x="14056" y="153"/>
                </a:cubicBezTo>
                <a:cubicBezTo>
                  <a:pt x="16114" y="-29"/>
                  <a:pt x="18236" y="-49"/>
                  <a:pt x="20312" y="93"/>
                </a:cubicBezTo>
              </a:path>
            </a:pathLst>
          </a:custGeom>
          <a:ln w="25400">
            <a:solidFill>
              <a:srgbClr val="000000"/>
            </a:solidFill>
            <a:miter lim="400000"/>
            <a:tailEnd type="triangle"/>
          </a:ln>
        </p:spPr>
        <p:txBody>
          <a:bodyPr lIns="50800" tIns="50800" rIns="50800" bIns="50800" anchor="ctr"/>
          <a:lstStyle/>
          <a:p>
            <a:pPr/>
          </a:p>
        </p:txBody>
      </p:sp>
      <p:sp>
        <p:nvSpPr>
          <p:cNvPr id="189" name="Line"/>
          <p:cNvSpPr/>
          <p:nvPr/>
        </p:nvSpPr>
        <p:spPr>
          <a:xfrm flipH="1">
            <a:off x="20611217" y="6215062"/>
            <a:ext cx="944111" cy="1"/>
          </a:xfrm>
          <a:prstGeom prst="line">
            <a:avLst/>
          </a:prstGeom>
          <a:ln w="88900">
            <a:solidFill>
              <a:srgbClr val="000000"/>
            </a:solidFill>
            <a:miter lim="400000"/>
            <a:tailEnd type="triangle"/>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2) Personal effort is limited"/>
          <p:cNvSpPr txBox="1"/>
          <p:nvPr/>
        </p:nvSpPr>
        <p:spPr>
          <a:xfrm>
            <a:off x="8494109" y="3936981"/>
            <a:ext cx="7395782" cy="78352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defTabSz="821531">
              <a:defRPr b="1" sz="4500">
                <a:solidFill>
                  <a:srgbClr val="000000"/>
                </a:solidFill>
              </a:defRPr>
            </a:lvl1pPr>
          </a:lstStyle>
          <a:p>
            <a:pPr/>
            <a:r>
              <a:t>2) Personal effort is limited</a:t>
            </a:r>
          </a:p>
        </p:txBody>
      </p:sp>
      <p:sp>
        <p:nvSpPr>
          <p:cNvPr id="194" name="Changes in Human Cognition and Psychology in the City"/>
          <p:cNvSpPr txBox="1"/>
          <p:nvPr/>
        </p:nvSpPr>
        <p:spPr>
          <a:xfrm>
            <a:off x="5933160" y="6534430"/>
            <a:ext cx="12517680" cy="64714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600">
                <a:solidFill>
                  <a:schemeClr val="accent5">
                    <a:hueOff val="-82419"/>
                    <a:satOff val="-9513"/>
                    <a:lumOff val="-16343"/>
                  </a:schemeClr>
                </a:solidFill>
              </a:defRPr>
            </a:lvl1pPr>
          </a:lstStyle>
          <a:p>
            <a:pPr/>
            <a:r>
              <a:t>Changes in Human Cognition and Psychology in the City </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6" name="Screen Shot 2018-10-15 at 11.53.13 PM.png" descr="Screen Shot 2018-10-15 at 11.53.13 PM.png"/>
          <p:cNvPicPr>
            <a:picLocks noChangeAspect="1"/>
          </p:cNvPicPr>
          <p:nvPr/>
        </p:nvPicPr>
        <p:blipFill>
          <a:blip r:embed="rId3">
            <a:extLst/>
          </a:blip>
          <a:stretch>
            <a:fillRect/>
          </a:stretch>
        </p:blipFill>
        <p:spPr>
          <a:xfrm>
            <a:off x="3574851" y="44648"/>
            <a:ext cx="17234298" cy="13626704"/>
          </a:xfrm>
          <a:prstGeom prst="rect">
            <a:avLst/>
          </a:prstGeom>
          <a:ln w="12700">
            <a:miter lim="400000"/>
          </a:ln>
        </p:spPr>
      </p:pic>
      <p:sp>
        <p:nvSpPr>
          <p:cNvPr id="197" name="One of the greatest papers on social psychology:"/>
          <p:cNvSpPr txBox="1"/>
          <p:nvPr/>
        </p:nvSpPr>
        <p:spPr>
          <a:xfrm>
            <a:off x="4118879" y="1020732"/>
            <a:ext cx="8895335" cy="601724"/>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One of the greatest papers on social psychology: </a:t>
            </a:r>
          </a:p>
        </p:txBody>
      </p:sp>
      <p:pic>
        <p:nvPicPr>
          <p:cNvPr id="198" name="Line Line" descr="Line Line"/>
          <p:cNvPicPr>
            <a:picLocks noChangeAspect="0"/>
          </p:cNvPicPr>
          <p:nvPr/>
        </p:nvPicPr>
        <p:blipFill>
          <a:blip r:embed="rId4">
            <a:extLst/>
          </a:blip>
          <a:stretch>
            <a:fillRect/>
          </a:stretch>
        </p:blipFill>
        <p:spPr>
          <a:xfrm>
            <a:off x="10587434" y="5574903"/>
            <a:ext cx="2923382" cy="101601"/>
          </a:xfrm>
          <a:prstGeom prst="rect">
            <a:avLst/>
          </a:prstGeom>
        </p:spPr>
      </p:pic>
      <p:pic>
        <p:nvPicPr>
          <p:cNvPr id="200" name="Line Line" descr="Line Line"/>
          <p:cNvPicPr>
            <a:picLocks noChangeAspect="0"/>
          </p:cNvPicPr>
          <p:nvPr/>
        </p:nvPicPr>
        <p:blipFill>
          <a:blip r:embed="rId5">
            <a:extLst/>
          </a:blip>
          <a:stretch>
            <a:fillRect/>
          </a:stretch>
        </p:blipFill>
        <p:spPr>
          <a:xfrm>
            <a:off x="9408715" y="4556918"/>
            <a:ext cx="3829195" cy="101601"/>
          </a:xfrm>
          <a:prstGeom prst="rect">
            <a:avLst/>
          </a:prstGeom>
        </p:spPr>
      </p:pic>
      <p:pic>
        <p:nvPicPr>
          <p:cNvPr id="202" name="Line Line" descr="Line Line"/>
          <p:cNvPicPr>
            <a:picLocks noChangeAspect="0"/>
          </p:cNvPicPr>
          <p:nvPr/>
        </p:nvPicPr>
        <p:blipFill>
          <a:blip r:embed="rId6">
            <a:extLst/>
          </a:blip>
          <a:stretch>
            <a:fillRect/>
          </a:stretch>
        </p:blipFill>
        <p:spPr>
          <a:xfrm>
            <a:off x="9426575" y="9500734"/>
            <a:ext cx="5530851" cy="101601"/>
          </a:xfrm>
          <a:prstGeom prst="rect">
            <a:avLst/>
          </a:prstGeom>
        </p:spPr>
      </p:pic>
      <p:pic>
        <p:nvPicPr>
          <p:cNvPr id="204" name="Line Line" descr="Line Line"/>
          <p:cNvPicPr>
            <a:picLocks noChangeAspect="0"/>
          </p:cNvPicPr>
          <p:nvPr/>
        </p:nvPicPr>
        <p:blipFill>
          <a:blip r:embed="rId6">
            <a:extLst/>
          </a:blip>
          <a:stretch>
            <a:fillRect/>
          </a:stretch>
        </p:blipFill>
        <p:spPr>
          <a:xfrm>
            <a:off x="9426575" y="9840062"/>
            <a:ext cx="5530851" cy="101601"/>
          </a:xfrm>
          <a:prstGeom prst="rect">
            <a:avLst/>
          </a:prstGeom>
        </p:spPr>
      </p:pic>
      <p:pic>
        <p:nvPicPr>
          <p:cNvPr id="206" name="Line Line" descr="Line Line"/>
          <p:cNvPicPr>
            <a:picLocks noChangeAspect="0"/>
          </p:cNvPicPr>
          <p:nvPr/>
        </p:nvPicPr>
        <p:blipFill>
          <a:blip r:embed="rId6">
            <a:extLst/>
          </a:blip>
          <a:stretch>
            <a:fillRect/>
          </a:stretch>
        </p:blipFill>
        <p:spPr>
          <a:xfrm>
            <a:off x="9426575" y="10179391"/>
            <a:ext cx="5530851" cy="101601"/>
          </a:xfrm>
          <a:prstGeom prst="rect">
            <a:avLst/>
          </a:prstGeom>
        </p:spPr>
      </p:pic>
      <p:pic>
        <p:nvPicPr>
          <p:cNvPr id="208" name="Line Line" descr="Line Line"/>
          <p:cNvPicPr>
            <a:picLocks noChangeAspect="0"/>
          </p:cNvPicPr>
          <p:nvPr/>
        </p:nvPicPr>
        <p:blipFill>
          <a:blip r:embed="rId6">
            <a:extLst/>
          </a:blip>
          <a:stretch>
            <a:fillRect/>
          </a:stretch>
        </p:blipFill>
        <p:spPr>
          <a:xfrm>
            <a:off x="9426575" y="10518719"/>
            <a:ext cx="5530851" cy="101601"/>
          </a:xfrm>
          <a:prstGeom prst="rect">
            <a:avLst/>
          </a:prstGeom>
        </p:spPr>
      </p:pic>
      <p:pic>
        <p:nvPicPr>
          <p:cNvPr id="210" name="Line Line" descr="Line Line"/>
          <p:cNvPicPr>
            <a:picLocks noChangeAspect="0"/>
          </p:cNvPicPr>
          <p:nvPr/>
        </p:nvPicPr>
        <p:blipFill>
          <a:blip r:embed="rId6">
            <a:extLst/>
          </a:blip>
          <a:stretch>
            <a:fillRect/>
          </a:stretch>
        </p:blipFill>
        <p:spPr>
          <a:xfrm>
            <a:off x="9426575" y="10858048"/>
            <a:ext cx="5530851" cy="101601"/>
          </a:xfrm>
          <a:prstGeom prst="rect">
            <a:avLst/>
          </a:prstGeom>
        </p:spPr>
      </p:pic>
      <p:pic>
        <p:nvPicPr>
          <p:cNvPr id="212" name="Line Line" descr="Line Line"/>
          <p:cNvPicPr>
            <a:picLocks noChangeAspect="0"/>
          </p:cNvPicPr>
          <p:nvPr/>
        </p:nvPicPr>
        <p:blipFill>
          <a:blip r:embed="rId6">
            <a:extLst/>
          </a:blip>
          <a:stretch>
            <a:fillRect/>
          </a:stretch>
        </p:blipFill>
        <p:spPr>
          <a:xfrm>
            <a:off x="9426575" y="11197376"/>
            <a:ext cx="5530851" cy="101601"/>
          </a:xfrm>
          <a:prstGeom prst="rect">
            <a:avLst/>
          </a:prstGeom>
        </p:spPr>
      </p:pic>
      <p:pic>
        <p:nvPicPr>
          <p:cNvPr id="214" name="Line Line" descr="Line Line"/>
          <p:cNvPicPr>
            <a:picLocks noChangeAspect="0"/>
          </p:cNvPicPr>
          <p:nvPr/>
        </p:nvPicPr>
        <p:blipFill>
          <a:blip r:embed="rId6">
            <a:extLst/>
          </a:blip>
          <a:stretch>
            <a:fillRect/>
          </a:stretch>
        </p:blipFill>
        <p:spPr>
          <a:xfrm>
            <a:off x="9426575" y="11572423"/>
            <a:ext cx="5530851" cy="101601"/>
          </a:xfrm>
          <a:prstGeom prst="rect">
            <a:avLst/>
          </a:prstGeom>
        </p:spPr>
      </p:pic>
      <p:pic>
        <p:nvPicPr>
          <p:cNvPr id="216" name="Line Line" descr="Line Line"/>
          <p:cNvPicPr>
            <a:picLocks noChangeAspect="0"/>
          </p:cNvPicPr>
          <p:nvPr/>
        </p:nvPicPr>
        <p:blipFill>
          <a:blip r:embed="rId6">
            <a:extLst/>
          </a:blip>
          <a:stretch>
            <a:fillRect/>
          </a:stretch>
        </p:blipFill>
        <p:spPr>
          <a:xfrm>
            <a:off x="9426575" y="11929612"/>
            <a:ext cx="5530851" cy="101601"/>
          </a:xfrm>
          <a:prstGeom prst="rect">
            <a:avLst/>
          </a:prstGeom>
        </p:spPr>
      </p:pic>
      <p:pic>
        <p:nvPicPr>
          <p:cNvPr id="218" name="Line Line" descr="Line Line"/>
          <p:cNvPicPr>
            <a:picLocks noChangeAspect="0"/>
          </p:cNvPicPr>
          <p:nvPr/>
        </p:nvPicPr>
        <p:blipFill>
          <a:blip r:embed="rId7">
            <a:extLst/>
          </a:blip>
          <a:stretch>
            <a:fillRect/>
          </a:stretch>
        </p:blipFill>
        <p:spPr>
          <a:xfrm>
            <a:off x="9426575" y="12268940"/>
            <a:ext cx="1950067" cy="101601"/>
          </a:xfrm>
          <a:prstGeom prst="rect">
            <a:avLst/>
          </a:prstGeom>
        </p:spPr>
      </p:pic>
      <p:pic>
        <p:nvPicPr>
          <p:cNvPr id="220" name="Line Line" descr="Line Line"/>
          <p:cNvPicPr>
            <a:picLocks noChangeAspect="0"/>
          </p:cNvPicPr>
          <p:nvPr/>
        </p:nvPicPr>
        <p:blipFill>
          <a:blip r:embed="rId8">
            <a:extLst/>
          </a:blip>
          <a:stretch>
            <a:fillRect/>
          </a:stretch>
        </p:blipFill>
        <p:spPr>
          <a:xfrm>
            <a:off x="4872434" y="12929737"/>
            <a:ext cx="4323182" cy="101601"/>
          </a:xfrm>
          <a:prstGeom prst="rect">
            <a:avLst/>
          </a:prstGeom>
        </p:spPr>
      </p:pic>
      <p:pic>
        <p:nvPicPr>
          <p:cNvPr id="222" name="Line Line" descr="Line Line"/>
          <p:cNvPicPr>
            <a:picLocks noChangeAspect="0"/>
          </p:cNvPicPr>
          <p:nvPr/>
        </p:nvPicPr>
        <p:blipFill>
          <a:blip r:embed="rId9">
            <a:extLst/>
          </a:blip>
          <a:stretch>
            <a:fillRect/>
          </a:stretch>
        </p:blipFill>
        <p:spPr>
          <a:xfrm>
            <a:off x="15141575" y="1910500"/>
            <a:ext cx="3829194" cy="101601"/>
          </a:xfrm>
          <a:prstGeom prst="rect">
            <a:avLst/>
          </a:prstGeom>
        </p:spPr>
      </p:pic>
      <p:pic>
        <p:nvPicPr>
          <p:cNvPr id="224" name="Line Line" descr="Line Line"/>
          <p:cNvPicPr>
            <a:picLocks noChangeAspect="0"/>
          </p:cNvPicPr>
          <p:nvPr/>
        </p:nvPicPr>
        <p:blipFill>
          <a:blip r:embed="rId6">
            <a:extLst/>
          </a:blip>
          <a:stretch>
            <a:fillRect/>
          </a:stretch>
        </p:blipFill>
        <p:spPr>
          <a:xfrm>
            <a:off x="15052278" y="1606891"/>
            <a:ext cx="5530851" cy="101601"/>
          </a:xfrm>
          <a:prstGeom prst="rect">
            <a:avLst/>
          </a:prstGeom>
        </p:spPr>
      </p:pic>
      <p:pic>
        <p:nvPicPr>
          <p:cNvPr id="226" name="Line Line" descr="Line Line"/>
          <p:cNvPicPr>
            <a:picLocks noChangeAspect="0"/>
          </p:cNvPicPr>
          <p:nvPr/>
        </p:nvPicPr>
        <p:blipFill>
          <a:blip r:embed="rId10">
            <a:extLst/>
          </a:blip>
          <a:stretch>
            <a:fillRect/>
          </a:stretch>
        </p:blipFill>
        <p:spPr>
          <a:xfrm>
            <a:off x="15052278" y="7804094"/>
            <a:ext cx="5530851" cy="101601"/>
          </a:xfrm>
          <a:prstGeom prst="rect">
            <a:avLst/>
          </a:prstGeom>
        </p:spPr>
      </p:pic>
      <p:pic>
        <p:nvPicPr>
          <p:cNvPr id="228" name="Line Line" descr="Line Line"/>
          <p:cNvPicPr>
            <a:picLocks noChangeAspect="0"/>
          </p:cNvPicPr>
          <p:nvPr/>
        </p:nvPicPr>
        <p:blipFill>
          <a:blip r:embed="rId10">
            <a:extLst/>
          </a:blip>
          <a:stretch>
            <a:fillRect/>
          </a:stretch>
        </p:blipFill>
        <p:spPr>
          <a:xfrm>
            <a:off x="15052278" y="8143422"/>
            <a:ext cx="5530851" cy="101601"/>
          </a:xfrm>
          <a:prstGeom prst="rect">
            <a:avLst/>
          </a:prstGeom>
        </p:spPr>
      </p:pic>
      <p:pic>
        <p:nvPicPr>
          <p:cNvPr id="230" name="Line Line" descr="Line Line"/>
          <p:cNvPicPr>
            <a:picLocks noChangeAspect="0"/>
          </p:cNvPicPr>
          <p:nvPr/>
        </p:nvPicPr>
        <p:blipFill>
          <a:blip r:embed="rId11">
            <a:extLst/>
          </a:blip>
          <a:stretch>
            <a:fillRect/>
          </a:stretch>
        </p:blipFill>
        <p:spPr>
          <a:xfrm>
            <a:off x="15052278" y="8482750"/>
            <a:ext cx="2923382" cy="101601"/>
          </a:xfrm>
          <a:prstGeom prst="rect">
            <a:avLst/>
          </a:prstGeom>
        </p:spPr>
      </p:pic>
      <p:sp>
        <p:nvSpPr>
          <p:cNvPr id="232" name="More Choice/“Freedom “"/>
          <p:cNvSpPr txBox="1"/>
          <p:nvPr/>
        </p:nvSpPr>
        <p:spPr>
          <a:xfrm>
            <a:off x="20638710" y="1420995"/>
            <a:ext cx="3772853" cy="473392"/>
          </a:xfrm>
          <a:prstGeom prst="rect">
            <a:avLst/>
          </a:prstGeom>
          <a:solidFill>
            <a:schemeClr val="accent4">
              <a:hueOff val="348544"/>
              <a:lumOff val="7139"/>
            </a:schemeClr>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2500">
                <a:solidFill>
                  <a:srgbClr val="000000"/>
                </a:solidFill>
                <a:latin typeface="Helvetica Neue Medium"/>
                <a:ea typeface="Helvetica Neue Medium"/>
                <a:cs typeface="Helvetica Neue Medium"/>
                <a:sym typeface="Helvetica Neue Medium"/>
              </a:defRPr>
            </a:lvl1pPr>
          </a:lstStyle>
          <a:p>
            <a:pPr/>
            <a:r>
              <a:t>More Choice/“Freedom “</a:t>
            </a:r>
          </a:p>
        </p:txBody>
      </p:sp>
      <p:sp>
        <p:nvSpPr>
          <p:cNvPr id="233" name="where did you see this?"/>
          <p:cNvSpPr txBox="1"/>
          <p:nvPr/>
        </p:nvSpPr>
        <p:spPr>
          <a:xfrm>
            <a:off x="20735548" y="7618199"/>
            <a:ext cx="3579178" cy="473391"/>
          </a:xfrm>
          <a:prstGeom prst="rect">
            <a:avLst/>
          </a:prstGeom>
          <a:solidFill>
            <a:schemeClr val="accent4">
              <a:hueOff val="348544"/>
              <a:lumOff val="7139"/>
            </a:schemeClr>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2500">
                <a:solidFill>
                  <a:srgbClr val="000000"/>
                </a:solidFill>
                <a:latin typeface="Helvetica Neue Medium"/>
                <a:ea typeface="Helvetica Neue Medium"/>
                <a:cs typeface="Helvetica Neue Medium"/>
                <a:sym typeface="Helvetica Neue Medium"/>
              </a:defRPr>
            </a:lvl1pPr>
          </a:lstStyle>
          <a:p>
            <a:pPr/>
            <a:r>
              <a:t>where did you see this?</a:t>
            </a:r>
          </a:p>
        </p:txBody>
      </p:sp>
      <p:sp>
        <p:nvSpPr>
          <p:cNvPr id="234" name="larger networks (potentially)!"/>
          <p:cNvSpPr txBox="1"/>
          <p:nvPr/>
        </p:nvSpPr>
        <p:spPr>
          <a:xfrm>
            <a:off x="9915525" y="13115475"/>
            <a:ext cx="4267201" cy="473392"/>
          </a:xfrm>
          <a:prstGeom prst="rect">
            <a:avLst/>
          </a:prstGeom>
          <a:solidFill>
            <a:schemeClr val="accent4">
              <a:hueOff val="348544"/>
              <a:lumOff val="7139"/>
            </a:schemeClr>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2500">
                <a:solidFill>
                  <a:srgbClr val="000000"/>
                </a:solidFill>
                <a:latin typeface="Helvetica Neue Medium"/>
                <a:ea typeface="Helvetica Neue Medium"/>
                <a:cs typeface="Helvetica Neue Medium"/>
                <a:sym typeface="Helvetica Neue Medium"/>
              </a:defRPr>
            </a:lvl1pPr>
          </a:lstStyle>
          <a:p>
            <a:pPr/>
            <a:r>
              <a:t>larger networks (potentially)!</a:t>
            </a:r>
          </a:p>
        </p:txBody>
      </p:sp>
      <p:sp>
        <p:nvSpPr>
          <p:cNvPr id="235" name="https://www.science.org/doi/10.1126/science.167.3924.1461"/>
          <p:cNvSpPr txBox="1"/>
          <p:nvPr/>
        </p:nvSpPr>
        <p:spPr>
          <a:xfrm>
            <a:off x="15892405" y="13121488"/>
            <a:ext cx="8421625" cy="461366"/>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https://www.science.org/doi/10.1126/science.167.3924.1461</a:t>
            </a:r>
          </a:p>
        </p:txBody>
      </p:sp>
      <p:sp>
        <p:nvSpPr>
          <p:cNvPr id="236" name="Reading Materials"/>
          <p:cNvSpPr txBox="1"/>
          <p:nvPr/>
        </p:nvSpPr>
        <p:spPr>
          <a:xfrm>
            <a:off x="120279" y="3540567"/>
            <a:ext cx="3623158" cy="585112"/>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Reading Materials </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0" name="Screen Shot 2018-10-16 at 12.30.26 AM.png" descr="Screen Shot 2018-10-16 at 12.30.26 AM.png"/>
          <p:cNvPicPr>
            <a:picLocks noChangeAspect="1"/>
          </p:cNvPicPr>
          <p:nvPr/>
        </p:nvPicPr>
        <p:blipFill>
          <a:blip r:embed="rId2">
            <a:extLst/>
          </a:blip>
          <a:stretch>
            <a:fillRect/>
          </a:stretch>
        </p:blipFill>
        <p:spPr>
          <a:xfrm>
            <a:off x="2893800" y="734755"/>
            <a:ext cx="18596401" cy="11943278"/>
          </a:xfrm>
          <a:prstGeom prst="rect">
            <a:avLst/>
          </a:prstGeom>
          <a:ln w="12700">
            <a:miter lim="400000"/>
          </a:ln>
        </p:spPr>
      </p:pic>
      <p:sp>
        <p:nvSpPr>
          <p:cNvPr id="241" name="“6 degrees of separation”"/>
          <p:cNvSpPr txBox="1"/>
          <p:nvPr/>
        </p:nvSpPr>
        <p:spPr>
          <a:xfrm>
            <a:off x="9266389" y="482852"/>
            <a:ext cx="5851221" cy="713077"/>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800">
                <a:solidFill>
                  <a:srgbClr val="FFFFFF"/>
                </a:solidFill>
                <a:latin typeface="Helvetica Neue Medium"/>
                <a:ea typeface="Helvetica Neue Medium"/>
                <a:cs typeface="Helvetica Neue Medium"/>
                <a:sym typeface="Helvetica Neue Medium"/>
              </a:defRPr>
            </a:lvl1pPr>
          </a:lstStyle>
          <a:p>
            <a:pPr/>
            <a:r>
              <a:t>“6 degrees of separation”</a:t>
            </a:r>
          </a:p>
        </p:txBody>
      </p:sp>
      <p:sp>
        <p:nvSpPr>
          <p:cNvPr id="242" name="Social Networks are Small Worlds"/>
          <p:cNvSpPr txBox="1"/>
          <p:nvPr/>
        </p:nvSpPr>
        <p:spPr>
          <a:xfrm>
            <a:off x="2981357" y="12773940"/>
            <a:ext cx="8070724" cy="750440"/>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000">
                <a:solidFill>
                  <a:srgbClr val="FFFFFF"/>
                </a:solidFill>
                <a:latin typeface="Helvetica Neue Medium"/>
                <a:ea typeface="Helvetica Neue Medium"/>
                <a:cs typeface="Helvetica Neue Medium"/>
                <a:sym typeface="Helvetica Neue Medium"/>
              </a:defRPr>
            </a:lvl1pPr>
          </a:lstStyle>
          <a:p>
            <a:pPr/>
            <a:r>
              <a:t>Social Networks are Small Worlds</a:t>
            </a:r>
          </a:p>
        </p:txBody>
      </p:sp>
      <p:sp>
        <p:nvSpPr>
          <p:cNvPr id="243" name="credit: HackerEarth.com"/>
          <p:cNvSpPr txBox="1"/>
          <p:nvPr/>
        </p:nvSpPr>
        <p:spPr>
          <a:xfrm>
            <a:off x="3088303" y="588223"/>
            <a:ext cx="3705582" cy="50233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a:solidFill>
                  <a:srgbClr val="000000"/>
                </a:solidFill>
              </a:defRPr>
            </a:lvl1pPr>
          </a:lstStyle>
          <a:p>
            <a:pPr/>
            <a:r>
              <a:t>credit: HackerEarth.com</a:t>
            </a:r>
          </a:p>
        </p:txBody>
      </p:sp>
      <p:sp>
        <p:nvSpPr>
          <p:cNvPr id="244" name="link distance between people is"/>
          <p:cNvSpPr txBox="1"/>
          <p:nvPr/>
        </p:nvSpPr>
        <p:spPr>
          <a:xfrm>
            <a:off x="11146721" y="12794535"/>
            <a:ext cx="7919595" cy="7092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400"/>
            </a:pPr>
            <a:r>
              <a:t>link distance between people is  </a:t>
            </a:r>
            <a14:m>
              <m:oMath>
                <m:r>
                  <a:rPr xmlns:a="http://schemas.openxmlformats.org/drawingml/2006/main" sz="4100" i="1">
                    <a:solidFill>
                      <a:srgbClr val="5E5E5E"/>
                    </a:solidFill>
                    <a:latin typeface="Cambria Math" panose="02040503050406030204" pitchFamily="18" charset="0"/>
                  </a:rPr>
                  <m:t>∼</m:t>
                </m:r>
                <m:r>
                  <m:rPr>
                    <m:sty m:val="p"/>
                  </m:rPr>
                  <a:rPr xmlns:a="http://schemas.openxmlformats.org/drawingml/2006/main" sz="4100" i="1">
                    <a:solidFill>
                      <a:srgbClr val="5E5E5E"/>
                    </a:solidFill>
                    <a:latin typeface="Cambria Math" panose="02040503050406030204" pitchFamily="18" charset="0"/>
                  </a:rPr>
                  <m:t>ln</m:t>
                </m:r>
                <m:r>
                  <a:rPr xmlns:a="http://schemas.openxmlformats.org/drawingml/2006/main" sz="4100" i="1">
                    <a:solidFill>
                      <a:srgbClr val="5E5E5E"/>
                    </a:solidFill>
                    <a:latin typeface="Cambria Math" panose="02040503050406030204" pitchFamily="18" charset="0"/>
                  </a:rPr>
                  <m:t>N</m:t>
                </m:r>
              </m:oMath>
            </a14:m>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6" name="Adaptive behavioral in cities responses to cognitive “overload” (Milgram)"/>
          <p:cNvSpPr txBox="1"/>
          <p:nvPr/>
        </p:nvSpPr>
        <p:spPr>
          <a:xfrm>
            <a:off x="1615252" y="1865650"/>
            <a:ext cx="14331215"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Adaptive behavioral in cities responses to cognitive </a:t>
            </a:r>
            <a:r>
              <a:rPr>
                <a:solidFill>
                  <a:schemeClr val="accent5">
                    <a:hueOff val="-82419"/>
                    <a:satOff val="-9513"/>
                    <a:lumOff val="-16343"/>
                  </a:schemeClr>
                </a:solidFill>
              </a:rPr>
              <a:t>“overload”</a:t>
            </a:r>
            <a:r>
              <a:t> (Milgram) </a:t>
            </a:r>
          </a:p>
        </p:txBody>
      </p:sp>
      <p:sp>
        <p:nvSpPr>
          <p:cNvPr id="247" name="allocation  of less time per input…"/>
          <p:cNvSpPr txBox="1"/>
          <p:nvPr/>
        </p:nvSpPr>
        <p:spPr>
          <a:xfrm>
            <a:off x="6723923" y="3655748"/>
            <a:ext cx="10146311" cy="5440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marL="635000" indent="-635000" algn="l" defTabSz="821531">
              <a:buSzPct val="100000"/>
              <a:buAutoNum type="arabicParenR" startAt="1"/>
              <a:defRPr sz="3200">
                <a:solidFill>
                  <a:srgbClr val="000000"/>
                </a:solidFill>
              </a:defRPr>
            </a:pPr>
            <a:r>
              <a:t>allocation  of less time per input</a:t>
            </a:r>
          </a:p>
          <a:p>
            <a:pPr algn="l" defTabSz="821531">
              <a:defRPr sz="3200">
                <a:solidFill>
                  <a:srgbClr val="000000"/>
                </a:solidFill>
              </a:defRPr>
            </a:pPr>
          </a:p>
          <a:p>
            <a:pPr marL="635000" indent="-635000" algn="l" defTabSz="821531">
              <a:buSzPct val="100000"/>
              <a:buAutoNum type="arabicParenR" startAt="2"/>
              <a:defRPr sz="3200">
                <a:solidFill>
                  <a:srgbClr val="000000"/>
                </a:solidFill>
              </a:defRPr>
            </a:pPr>
            <a:r>
              <a:t>disregard for low priority inputs</a:t>
            </a:r>
          </a:p>
          <a:p>
            <a:pPr algn="l" defTabSz="821531">
              <a:defRPr sz="3200">
                <a:solidFill>
                  <a:srgbClr val="000000"/>
                </a:solidFill>
              </a:defRPr>
            </a:pPr>
          </a:p>
          <a:p>
            <a:pPr marL="635000" indent="-635000" algn="l" defTabSz="821531">
              <a:buSzPct val="100000"/>
              <a:buAutoNum type="arabicParenR" startAt="3"/>
              <a:defRPr sz="3200">
                <a:solidFill>
                  <a:srgbClr val="000000"/>
                </a:solidFill>
              </a:defRPr>
            </a:pPr>
            <a:r>
              <a:t>boundaries are redrawn so as to distribute overload</a:t>
            </a:r>
          </a:p>
          <a:p>
            <a:pPr algn="l" defTabSz="821531">
              <a:defRPr sz="3200">
                <a:solidFill>
                  <a:srgbClr val="000000"/>
                </a:solidFill>
              </a:defRPr>
            </a:pPr>
          </a:p>
          <a:p>
            <a:pPr marL="635000" indent="-635000" algn="l" defTabSz="821531">
              <a:buSzPct val="100000"/>
              <a:buAutoNum type="arabicParenR" startAt="4"/>
              <a:defRPr sz="3200">
                <a:solidFill>
                  <a:srgbClr val="000000"/>
                </a:solidFill>
              </a:defRPr>
            </a:pPr>
            <a:r>
              <a:t>reception  is blocked off</a:t>
            </a:r>
          </a:p>
          <a:p>
            <a:pPr algn="l" defTabSz="821531">
              <a:defRPr sz="3200">
                <a:solidFill>
                  <a:srgbClr val="000000"/>
                </a:solidFill>
              </a:defRPr>
            </a:pPr>
          </a:p>
          <a:p>
            <a:pPr marL="635000" indent="-635000" algn="l" defTabSz="821531">
              <a:buSzPct val="100000"/>
              <a:buAutoNum type="arabicParenR" startAt="5"/>
              <a:defRPr sz="3200">
                <a:solidFill>
                  <a:srgbClr val="000000"/>
                </a:solidFill>
              </a:defRPr>
            </a:pPr>
            <a:r>
              <a:t>intensity of inputs diminished by filtering devices</a:t>
            </a:r>
          </a:p>
          <a:p>
            <a:pPr algn="l" defTabSz="821531">
              <a:defRPr sz="3200">
                <a:solidFill>
                  <a:srgbClr val="000000"/>
                </a:solidFill>
              </a:defRPr>
            </a:pPr>
          </a:p>
          <a:p>
            <a:pPr marL="635000" indent="-635000" algn="l" defTabSz="821531">
              <a:buSzPct val="100000"/>
              <a:buAutoNum type="arabicParenR" startAt="6"/>
              <a:defRPr sz="3200">
                <a:solidFill>
                  <a:srgbClr val="000000"/>
                </a:solidFill>
              </a:defRPr>
            </a:pPr>
            <a:r>
              <a:t>specialized institutions arise to deal with inputs</a:t>
            </a:r>
          </a:p>
        </p:txBody>
      </p:sp>
      <p:sp>
        <p:nvSpPr>
          <p:cNvPr id="248" name="busyness"/>
          <p:cNvSpPr txBox="1"/>
          <p:nvPr/>
        </p:nvSpPr>
        <p:spPr>
          <a:xfrm>
            <a:off x="18314695" y="3667848"/>
            <a:ext cx="1898804"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busyness</a:t>
            </a:r>
          </a:p>
        </p:txBody>
      </p:sp>
      <p:sp>
        <p:nvSpPr>
          <p:cNvPr id="249" name="callousness"/>
          <p:cNvSpPr txBox="1"/>
          <p:nvPr/>
        </p:nvSpPr>
        <p:spPr>
          <a:xfrm>
            <a:off x="14887312" y="4654305"/>
            <a:ext cx="2328368" cy="585112"/>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callousness</a:t>
            </a:r>
          </a:p>
        </p:txBody>
      </p:sp>
      <p:sp>
        <p:nvSpPr>
          <p:cNvPr id="250" name="indifference"/>
          <p:cNvSpPr txBox="1"/>
          <p:nvPr/>
        </p:nvSpPr>
        <p:spPr>
          <a:xfrm>
            <a:off x="17747534" y="6565444"/>
            <a:ext cx="2313331" cy="585112"/>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indifference</a:t>
            </a:r>
          </a:p>
        </p:txBody>
      </p:sp>
      <p:sp>
        <p:nvSpPr>
          <p:cNvPr id="251" name="“headphones on bus”"/>
          <p:cNvSpPr txBox="1"/>
          <p:nvPr/>
        </p:nvSpPr>
        <p:spPr>
          <a:xfrm>
            <a:off x="19222042" y="7551900"/>
            <a:ext cx="4194151" cy="585112"/>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“headphones on bus”</a:t>
            </a:r>
          </a:p>
        </p:txBody>
      </p:sp>
      <p:sp>
        <p:nvSpPr>
          <p:cNvPr id="252" name="somebody else’s problem"/>
          <p:cNvSpPr txBox="1"/>
          <p:nvPr/>
        </p:nvSpPr>
        <p:spPr>
          <a:xfrm>
            <a:off x="18856282" y="5609874"/>
            <a:ext cx="4925671"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somebody else’s problem</a:t>
            </a:r>
          </a:p>
        </p:txBody>
      </p:sp>
      <p:sp>
        <p:nvSpPr>
          <p:cNvPr id="253" name="institutionalized social services"/>
          <p:cNvSpPr txBox="1"/>
          <p:nvPr/>
        </p:nvSpPr>
        <p:spPr>
          <a:xfrm>
            <a:off x="16510405" y="8538356"/>
            <a:ext cx="5942483" cy="585112"/>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institutionalized social services</a:t>
            </a:r>
          </a:p>
        </p:txBody>
      </p:sp>
      <p:sp>
        <p:nvSpPr>
          <p:cNvPr id="254" name="https://www.science.org/doi/10.1126/science.167.3924.1461"/>
          <p:cNvSpPr txBox="1"/>
          <p:nvPr/>
        </p:nvSpPr>
        <p:spPr>
          <a:xfrm>
            <a:off x="15794182" y="13121488"/>
            <a:ext cx="8421625" cy="461366"/>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https://www.science.org/doi/10.1126/science.167.3924.1461</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Experience of Living in Cities"/>
          <p:cNvSpPr txBox="1"/>
          <p:nvPr/>
        </p:nvSpPr>
        <p:spPr>
          <a:xfrm>
            <a:off x="3364506" y="2490728"/>
            <a:ext cx="5760644"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Experience of Living in Cities</a:t>
            </a:r>
          </a:p>
        </p:txBody>
      </p:sp>
      <p:sp>
        <p:nvSpPr>
          <p:cNvPr id="259" name="population scale…"/>
          <p:cNvSpPr txBox="1"/>
          <p:nvPr/>
        </p:nvSpPr>
        <p:spPr>
          <a:xfrm>
            <a:off x="10823435" y="1957696"/>
            <a:ext cx="3451505" cy="1692451"/>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sz="3400">
                <a:solidFill>
                  <a:srgbClr val="FFFFFF"/>
                </a:solidFill>
                <a:latin typeface="Helvetica Neue Medium"/>
                <a:ea typeface="Helvetica Neue Medium"/>
                <a:cs typeface="Helvetica Neue Medium"/>
                <a:sym typeface="Helvetica Neue Medium"/>
              </a:defRPr>
            </a:pPr>
            <a:r>
              <a:t>population scale</a:t>
            </a:r>
          </a:p>
          <a:p>
            <a:pPr defTabSz="821531">
              <a:defRPr sz="3400">
                <a:solidFill>
                  <a:srgbClr val="FFFFFF"/>
                </a:solidFill>
                <a:latin typeface="Helvetica Neue Medium"/>
                <a:ea typeface="Helvetica Neue Medium"/>
                <a:cs typeface="Helvetica Neue Medium"/>
                <a:sym typeface="Helvetica Neue Medium"/>
              </a:defRPr>
            </a:pPr>
            <a:r>
              <a:t>density</a:t>
            </a:r>
          </a:p>
          <a:p>
            <a:pPr defTabSz="821531">
              <a:defRPr sz="3400">
                <a:solidFill>
                  <a:srgbClr val="FFFFFF"/>
                </a:solidFill>
                <a:latin typeface="Helvetica Neue Medium"/>
                <a:ea typeface="Helvetica Neue Medium"/>
                <a:cs typeface="Helvetica Neue Medium"/>
                <a:sym typeface="Helvetica Neue Medium"/>
              </a:defRPr>
            </a:pPr>
            <a:r>
              <a:t>heterogeneity</a:t>
            </a:r>
          </a:p>
        </p:txBody>
      </p:sp>
      <p:sp>
        <p:nvSpPr>
          <p:cNvPr id="260" name="Cognitive…"/>
          <p:cNvSpPr txBox="1"/>
          <p:nvPr/>
        </p:nvSpPr>
        <p:spPr>
          <a:xfrm>
            <a:off x="17053401" y="2092520"/>
            <a:ext cx="2635886" cy="142280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sz="4200">
                <a:solidFill>
                  <a:srgbClr val="FFFFFF"/>
                </a:solidFill>
                <a:latin typeface="Helvetica Neue Medium"/>
                <a:ea typeface="Helvetica Neue Medium"/>
                <a:cs typeface="Helvetica Neue Medium"/>
                <a:sym typeface="Helvetica Neue Medium"/>
              </a:defRPr>
            </a:pPr>
            <a:r>
              <a:t>Cognitive </a:t>
            </a:r>
          </a:p>
          <a:p>
            <a:pPr defTabSz="821531">
              <a:defRPr sz="4200">
                <a:solidFill>
                  <a:srgbClr val="FFFFFF"/>
                </a:solidFill>
                <a:latin typeface="Helvetica Neue Medium"/>
                <a:ea typeface="Helvetica Neue Medium"/>
                <a:cs typeface="Helvetica Neue Medium"/>
                <a:sym typeface="Helvetica Neue Medium"/>
              </a:defRPr>
            </a:pPr>
            <a:r>
              <a:t>Overload</a:t>
            </a:r>
          </a:p>
        </p:txBody>
      </p:sp>
      <p:sp>
        <p:nvSpPr>
          <p:cNvPr id="261" name="Line"/>
          <p:cNvSpPr/>
          <p:nvPr/>
        </p:nvSpPr>
        <p:spPr>
          <a:xfrm>
            <a:off x="9424328" y="2803921"/>
            <a:ext cx="1135089" cy="1"/>
          </a:xfrm>
          <a:prstGeom prst="line">
            <a:avLst/>
          </a:prstGeom>
          <a:ln w="1016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62" name="Line"/>
          <p:cNvSpPr/>
          <p:nvPr/>
        </p:nvSpPr>
        <p:spPr>
          <a:xfrm>
            <a:off x="15115674" y="2803921"/>
            <a:ext cx="1135089" cy="1"/>
          </a:xfrm>
          <a:prstGeom prst="line">
            <a:avLst/>
          </a:prstGeom>
          <a:ln w="1016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63" name="Line"/>
          <p:cNvSpPr/>
          <p:nvPr/>
        </p:nvSpPr>
        <p:spPr>
          <a:xfrm>
            <a:off x="18371344" y="3857624"/>
            <a:ext cx="1" cy="1448929"/>
          </a:xfrm>
          <a:prstGeom prst="line">
            <a:avLst/>
          </a:prstGeom>
          <a:ln w="1016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64" name="General Urban…"/>
          <p:cNvSpPr txBox="1"/>
          <p:nvPr/>
        </p:nvSpPr>
        <p:spPr>
          <a:xfrm>
            <a:off x="16966723" y="5707133"/>
            <a:ext cx="2809241" cy="1541525"/>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sz="3000">
                <a:solidFill>
                  <a:srgbClr val="FFFFFF"/>
                </a:solidFill>
                <a:latin typeface="Helvetica Neue Medium"/>
                <a:ea typeface="Helvetica Neue Medium"/>
                <a:cs typeface="Helvetica Neue Medium"/>
                <a:sym typeface="Helvetica Neue Medium"/>
              </a:defRPr>
            </a:pPr>
            <a:r>
              <a:t>General Urban </a:t>
            </a:r>
          </a:p>
          <a:p>
            <a:pPr defTabSz="821531">
              <a:defRPr sz="3000">
                <a:solidFill>
                  <a:srgbClr val="FFFFFF"/>
                </a:solidFill>
                <a:latin typeface="Helvetica Neue Medium"/>
                <a:ea typeface="Helvetica Neue Medium"/>
                <a:cs typeface="Helvetica Neue Medium"/>
                <a:sym typeface="Helvetica Neue Medium"/>
              </a:defRPr>
            </a:pPr>
            <a:r>
              <a:t>Behavioral </a:t>
            </a:r>
          </a:p>
          <a:p>
            <a:pPr defTabSz="821531">
              <a:defRPr sz="3000">
                <a:solidFill>
                  <a:srgbClr val="FFFFFF"/>
                </a:solidFill>
                <a:latin typeface="Helvetica Neue Medium"/>
                <a:ea typeface="Helvetica Neue Medium"/>
                <a:cs typeface="Helvetica Neue Medium"/>
                <a:sym typeface="Helvetica Neue Medium"/>
              </a:defRPr>
            </a:pPr>
            <a:r>
              <a:t>Adaptations</a:t>
            </a:r>
          </a:p>
        </p:txBody>
      </p:sp>
      <p:sp>
        <p:nvSpPr>
          <p:cNvPr id="265" name="Experiments and data on:…"/>
          <p:cNvSpPr txBox="1"/>
          <p:nvPr/>
        </p:nvSpPr>
        <p:spPr>
          <a:xfrm>
            <a:off x="3391113" y="6081448"/>
            <a:ext cx="8533919" cy="40176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defTabSz="821531">
              <a:defRPr b="1" sz="3200">
                <a:solidFill>
                  <a:srgbClr val="000000"/>
                </a:solidFill>
              </a:defRPr>
            </a:pPr>
            <a:r>
              <a:t>Experiments and data on:</a:t>
            </a:r>
          </a:p>
          <a:p>
            <a:pPr algn="l" defTabSz="821531">
              <a:defRPr b="1" sz="3200">
                <a:solidFill>
                  <a:srgbClr val="000000"/>
                </a:solidFill>
              </a:defRPr>
            </a:pPr>
          </a:p>
          <a:p>
            <a:pPr algn="l" defTabSz="821531">
              <a:defRPr sz="3200">
                <a:solidFill>
                  <a:srgbClr val="000000"/>
                </a:solidFill>
              </a:defRPr>
            </a:pPr>
            <a:r>
              <a:t>bystander intervention in dangerous situations</a:t>
            </a:r>
          </a:p>
          <a:p>
            <a:pPr algn="l" defTabSz="821531">
              <a:defRPr sz="3200">
                <a:solidFill>
                  <a:srgbClr val="000000"/>
                </a:solidFill>
              </a:defRPr>
            </a:pPr>
            <a:r>
              <a:t>willingness to trust and assist strangers</a:t>
            </a:r>
          </a:p>
          <a:p>
            <a:pPr algn="l" defTabSz="821531">
              <a:defRPr sz="3200">
                <a:solidFill>
                  <a:srgbClr val="000000"/>
                </a:solidFill>
              </a:defRPr>
            </a:pPr>
            <a:r>
              <a:t>civilities</a:t>
            </a:r>
          </a:p>
          <a:p>
            <a:pPr algn="l" defTabSz="821531">
              <a:defRPr sz="3200">
                <a:solidFill>
                  <a:srgbClr val="000000"/>
                </a:solidFill>
              </a:defRPr>
            </a:pPr>
            <a:r>
              <a:t>anonymity</a:t>
            </a:r>
          </a:p>
          <a:p>
            <a:pPr algn="l" defTabSz="821531">
              <a:defRPr sz="3200">
                <a:solidFill>
                  <a:srgbClr val="000000"/>
                </a:solidFill>
              </a:defRPr>
            </a:pPr>
            <a:r>
              <a:t>role behavior</a:t>
            </a:r>
          </a:p>
          <a:p>
            <a:pPr algn="l" defTabSz="821531">
              <a:defRPr sz="3200">
                <a:solidFill>
                  <a:srgbClr val="000000"/>
                </a:solidFill>
              </a:defRPr>
            </a:pPr>
            <a:r>
              <a:t>tolerance</a:t>
            </a:r>
          </a:p>
        </p:txBody>
      </p:sp>
      <p:grpSp>
        <p:nvGrpSpPr>
          <p:cNvPr id="268" name="Psychology needs an idea that links the individual’s experience…"/>
          <p:cNvGrpSpPr/>
          <p:nvPr/>
        </p:nvGrpSpPr>
        <p:grpSpPr>
          <a:xfrm>
            <a:off x="6246609" y="10926365"/>
            <a:ext cx="11890782" cy="2543176"/>
            <a:chOff x="0" y="0"/>
            <a:chExt cx="11890781" cy="2543175"/>
          </a:xfrm>
        </p:grpSpPr>
        <p:sp>
          <p:nvSpPr>
            <p:cNvPr id="267" name="Psychology needs an idea that links the individual’s experience…"/>
            <p:cNvSpPr txBox="1"/>
            <p:nvPr/>
          </p:nvSpPr>
          <p:spPr>
            <a:xfrm>
              <a:off x="50800" y="50800"/>
              <a:ext cx="11789182" cy="2441575"/>
            </a:xfrm>
            <a:prstGeom prst="rect">
              <a:avLst/>
            </a:prstGeom>
            <a:noFill/>
            <a:ln>
              <a:noFill/>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p>
              <a:pPr defTabSz="821531">
                <a:defRPr sz="3200">
                  <a:solidFill>
                    <a:srgbClr val="000000"/>
                  </a:solidFill>
                </a:defRPr>
              </a:pPr>
              <a:r>
                <a:t>Psychology needs an idea that links the individual’s experience </a:t>
              </a:r>
            </a:p>
            <a:p>
              <a:pPr defTabSz="821531">
                <a:defRPr sz="3200">
                  <a:solidFill>
                    <a:srgbClr val="000000"/>
                  </a:solidFill>
                </a:defRPr>
              </a:pPr>
              <a:r>
                <a:t>to the demographic circumstances of urban life. </a:t>
              </a:r>
            </a:p>
            <a:p>
              <a:pPr defTabSz="821531">
                <a:defRPr b="1" sz="3200">
                  <a:solidFill>
                    <a:srgbClr val="000000"/>
                  </a:solidFill>
                </a:defRPr>
              </a:pPr>
            </a:p>
            <a:p>
              <a:pPr defTabSz="821531">
                <a:defRPr b="1" sz="3200">
                  <a:solidFill>
                    <a:schemeClr val="accent5">
                      <a:hueOff val="-82419"/>
                      <a:satOff val="-9513"/>
                      <a:lumOff val="-16343"/>
                    </a:schemeClr>
                  </a:solidFill>
                </a:defRPr>
              </a:pPr>
              <a:r>
                <a:t>Milgram: When Overload is present Adaptations Occur.</a:t>
              </a:r>
              <a:endParaRPr sz="1600">
                <a:latin typeface="Times Roman"/>
                <a:ea typeface="Times Roman"/>
                <a:cs typeface="Times Roman"/>
                <a:sym typeface="Times Roman"/>
              </a:endParaRPr>
            </a:p>
          </p:txBody>
        </p:sp>
        <p:pic>
          <p:nvPicPr>
            <p:cNvPr id="266" name="Psychology needs an idea that links the individual’s experience… Psychology needs an idea that links the individual’s experience to the demographic circumstances of urban life. Milgram: When Overload is present Adaptations Occur." descr="Psychology needs an idea that links the individual’s experience… Psychology needs an idea that links the individual’s experience to the demographic circumstances of urban life. Milgram: When Overload is present Adaptations Occur."/>
            <p:cNvPicPr>
              <a:picLocks noChangeAspect="0"/>
            </p:cNvPicPr>
            <p:nvPr/>
          </p:nvPicPr>
          <p:blipFill>
            <a:blip r:embed="rId2">
              <a:extLst/>
            </a:blip>
            <a:stretch>
              <a:fillRect/>
            </a:stretch>
          </p:blipFill>
          <p:spPr>
            <a:xfrm>
              <a:off x="0" y="0"/>
              <a:ext cx="11890782" cy="2543175"/>
            </a:xfrm>
            <a:prstGeom prst="rect">
              <a:avLst/>
            </a:prstGeom>
            <a:effectLst/>
          </p:spPr>
        </p:pic>
      </p:grpSp>
      <p:sp>
        <p:nvSpPr>
          <p:cNvPr id="269" name="There’s a science to all this"/>
          <p:cNvSpPr txBox="1"/>
          <p:nvPr/>
        </p:nvSpPr>
        <p:spPr>
          <a:xfrm rot="16200000">
            <a:off x="-983881" y="7587366"/>
            <a:ext cx="5182515" cy="585112"/>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There’s a science to all this</a:t>
            </a:r>
          </a:p>
        </p:txBody>
      </p:sp>
      <p:sp>
        <p:nvSpPr>
          <p:cNvPr id="270" name="Wirth"/>
          <p:cNvSpPr txBox="1"/>
          <p:nvPr/>
        </p:nvSpPr>
        <p:spPr>
          <a:xfrm>
            <a:off x="12133592" y="3950725"/>
            <a:ext cx="831191"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Wirth</a:t>
            </a:r>
          </a:p>
        </p:txBody>
      </p:sp>
      <p:sp>
        <p:nvSpPr>
          <p:cNvPr id="271" name="“good”  &amp;  “bad”"/>
          <p:cNvSpPr txBox="1"/>
          <p:nvPr/>
        </p:nvSpPr>
        <p:spPr>
          <a:xfrm>
            <a:off x="17173632" y="7649239"/>
            <a:ext cx="2395424"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“good”  &amp;  “bad”</a:t>
            </a:r>
          </a:p>
        </p:txBody>
      </p:sp>
      <p:sp>
        <p:nvSpPr>
          <p:cNvPr id="272" name="Can all be measured !"/>
          <p:cNvSpPr txBox="1"/>
          <p:nvPr/>
        </p:nvSpPr>
        <p:spPr>
          <a:xfrm>
            <a:off x="7898049" y="8726362"/>
            <a:ext cx="4187648" cy="585113"/>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Can all be measured !</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4" name="Other Aspects of the Urban Experience:"/>
          <p:cNvSpPr txBox="1"/>
          <p:nvPr/>
        </p:nvSpPr>
        <p:spPr>
          <a:xfrm>
            <a:off x="1199564" y="2331539"/>
            <a:ext cx="7616673" cy="626388"/>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Other Aspects of the Urban Experience:</a:t>
            </a:r>
          </a:p>
        </p:txBody>
      </p:sp>
      <p:sp>
        <p:nvSpPr>
          <p:cNvPr id="275" name="The Atmosphere of Great Cities…"/>
          <p:cNvSpPr txBox="1"/>
          <p:nvPr/>
        </p:nvSpPr>
        <p:spPr>
          <a:xfrm>
            <a:off x="3635859" y="4404856"/>
            <a:ext cx="7208241" cy="54777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defTabSz="821531">
              <a:defRPr b="1" sz="3200">
                <a:solidFill>
                  <a:srgbClr val="000000"/>
                </a:solidFill>
              </a:defRPr>
            </a:pPr>
            <a:r>
              <a:t>The Atmosphere of Great Cities</a:t>
            </a:r>
          </a:p>
          <a:p>
            <a:pPr algn="l" defTabSz="821531">
              <a:defRPr sz="3200">
                <a:solidFill>
                  <a:srgbClr val="000000"/>
                </a:solidFill>
              </a:defRPr>
            </a:pPr>
          </a:p>
          <a:p>
            <a:pPr algn="l" defTabSz="821531">
              <a:defRPr sz="3200">
                <a:solidFill>
                  <a:srgbClr val="000000"/>
                </a:solidFill>
              </a:defRPr>
            </a:pPr>
            <a:r>
              <a:t>Experimental Comparisons in Behavior</a:t>
            </a:r>
          </a:p>
          <a:p>
            <a:pPr algn="l" defTabSz="821531">
              <a:defRPr sz="3200">
                <a:solidFill>
                  <a:srgbClr val="000000"/>
                </a:solidFill>
              </a:defRPr>
            </a:pPr>
          </a:p>
          <a:p>
            <a:pPr algn="l" defTabSz="821531">
              <a:defRPr b="1" sz="3200">
                <a:solidFill>
                  <a:srgbClr val="000000"/>
                </a:solidFill>
              </a:defRPr>
            </a:pPr>
            <a:r>
              <a:t>Tempo and Pace</a:t>
            </a:r>
          </a:p>
          <a:p>
            <a:pPr algn="l" defTabSz="821531">
              <a:defRPr sz="3200">
                <a:solidFill>
                  <a:srgbClr val="000000"/>
                </a:solidFill>
              </a:defRPr>
            </a:pPr>
          </a:p>
          <a:p>
            <a:pPr algn="l" defTabSz="821531">
              <a:defRPr sz="3200">
                <a:solidFill>
                  <a:srgbClr val="000000"/>
                </a:solidFill>
              </a:defRPr>
            </a:pPr>
            <a:r>
              <a:t>Visual Components</a:t>
            </a:r>
          </a:p>
          <a:p>
            <a:pPr algn="l" defTabSz="821531">
              <a:defRPr sz="3200">
                <a:solidFill>
                  <a:srgbClr val="000000"/>
                </a:solidFill>
              </a:defRPr>
            </a:pPr>
          </a:p>
          <a:p>
            <a:pPr algn="l" defTabSz="821531">
              <a:defRPr sz="3200">
                <a:solidFill>
                  <a:srgbClr val="000000"/>
                </a:solidFill>
              </a:defRPr>
            </a:pPr>
            <a:r>
              <a:t>Ambiance</a:t>
            </a:r>
          </a:p>
          <a:p>
            <a:pPr algn="l" defTabSz="821531">
              <a:defRPr sz="3200">
                <a:solidFill>
                  <a:srgbClr val="000000"/>
                </a:solidFill>
              </a:defRPr>
            </a:pPr>
          </a:p>
          <a:p>
            <a:pPr algn="l" defTabSz="821531">
              <a:defRPr sz="3200">
                <a:solidFill>
                  <a:srgbClr val="000000"/>
                </a:solidFill>
              </a:defRPr>
            </a:pPr>
            <a:r>
              <a:rPr b="1"/>
              <a:t>Cognitive Maps of Cities</a:t>
            </a:r>
            <a:r>
              <a:t>  (legibility)</a:t>
            </a:r>
          </a:p>
        </p:txBody>
      </p:sp>
      <p:grpSp>
        <p:nvGrpSpPr>
          <p:cNvPr id="278" name="In Manhattan an individual can meet 220,000 others in a 10 minute radius of their office…"/>
          <p:cNvGrpSpPr/>
          <p:nvPr/>
        </p:nvGrpSpPr>
        <p:grpSpPr>
          <a:xfrm>
            <a:off x="3578999" y="11627187"/>
            <a:ext cx="17226002" cy="1820188"/>
            <a:chOff x="0" y="0"/>
            <a:chExt cx="17226001" cy="1820186"/>
          </a:xfrm>
        </p:grpSpPr>
        <p:sp>
          <p:nvSpPr>
            <p:cNvPr id="277" name="In Manhattan an individual can meet 220,000 others in a 10 minute radius of their office…"/>
            <p:cNvSpPr txBox="1"/>
            <p:nvPr/>
          </p:nvSpPr>
          <p:spPr>
            <a:xfrm>
              <a:off x="50799" y="50800"/>
              <a:ext cx="17124402" cy="1718587"/>
            </a:xfrm>
            <a:prstGeom prst="rect">
              <a:avLst/>
            </a:prstGeom>
            <a:noFill/>
            <a:ln>
              <a:noFill/>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p>
              <a:pPr defTabSz="821531">
                <a:defRPr b="1" sz="3200">
                  <a:solidFill>
                    <a:srgbClr val="000000"/>
                  </a:solidFill>
                </a:defRPr>
              </a:pPr>
              <a:r>
                <a:t>In Manhattan an individual can meet 220,000 others in a 10 minute radius of their office </a:t>
              </a:r>
            </a:p>
            <a:p>
              <a:pPr defTabSz="821531">
                <a:defRPr b="1" sz="3200">
                  <a:solidFill>
                    <a:srgbClr val="000000"/>
                  </a:solidFill>
                </a:defRPr>
              </a:pPr>
            </a:p>
            <a:p>
              <a:pPr defTabSz="821531">
                <a:defRPr b="1" sz="3200">
                  <a:solidFill>
                    <a:srgbClr val="000000"/>
                  </a:solidFill>
                </a:defRPr>
              </a:pPr>
              <a:r>
                <a:t>The City Provides Options that no Other Social Arrangement Permits</a:t>
              </a:r>
            </a:p>
          </p:txBody>
        </p:sp>
        <p:pic>
          <p:nvPicPr>
            <p:cNvPr id="276" name="In Manhattan an individual can meet 220,000 others in a 10 minute radius of their office… In Manhattan an individual can meet 220,000 others in a 10 minute radius of their office The City Provides Options that no Other Social Arrangement Permits" descr="In Manhattan an individual can meet 220,000 others in a 10 minute radius of their office… In Manhattan an individual can meet 220,000 others in a 10 minute radius of their office The City Provides Options that no Other Social Arrangement Permits"/>
            <p:cNvPicPr>
              <a:picLocks noChangeAspect="0"/>
            </p:cNvPicPr>
            <p:nvPr/>
          </p:nvPicPr>
          <p:blipFill>
            <a:blip r:embed="rId2">
              <a:extLst/>
            </a:blip>
            <a:stretch>
              <a:fillRect/>
            </a:stretch>
          </p:blipFill>
          <p:spPr>
            <a:xfrm>
              <a:off x="-1" y="0"/>
              <a:ext cx="17226002" cy="1820187"/>
            </a:xfrm>
            <a:prstGeom prst="rect">
              <a:avLst/>
            </a:prstGeom>
            <a:effectLst/>
          </p:spPr>
        </p:pic>
      </p:grpSp>
      <p:pic>
        <p:nvPicPr>
          <p:cNvPr id="279" name="chicagomapexample1.jpg" descr="chicagomapexample1.jpg"/>
          <p:cNvPicPr>
            <a:picLocks noChangeAspect="1"/>
          </p:cNvPicPr>
          <p:nvPr/>
        </p:nvPicPr>
        <p:blipFill>
          <a:blip r:embed="rId3">
            <a:extLst/>
          </a:blip>
          <a:stretch>
            <a:fillRect/>
          </a:stretch>
        </p:blipFill>
        <p:spPr>
          <a:xfrm>
            <a:off x="12014157" y="2241268"/>
            <a:ext cx="8437386" cy="8311112"/>
          </a:xfrm>
          <a:prstGeom prst="rect">
            <a:avLst/>
          </a:prstGeom>
          <a:ln w="12700">
            <a:miter lim="400000"/>
          </a:ln>
        </p:spPr>
      </p:pic>
      <p:sp>
        <p:nvSpPr>
          <p:cNvPr id="280" name="Kevin Lynch: Image of the City"/>
          <p:cNvSpPr txBox="1"/>
          <p:nvPr/>
        </p:nvSpPr>
        <p:spPr>
          <a:xfrm>
            <a:off x="15404242" y="10325466"/>
            <a:ext cx="5505578" cy="60172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Kevin Lynch: Image of the City</a:t>
            </a:r>
          </a:p>
        </p:txBody>
      </p:sp>
      <p:sp>
        <p:nvSpPr>
          <p:cNvPr id="281" name="the city becomes “symbolic”"/>
          <p:cNvSpPr txBox="1"/>
          <p:nvPr/>
        </p:nvSpPr>
        <p:spPr>
          <a:xfrm>
            <a:off x="7188311" y="10114253"/>
            <a:ext cx="4015741"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the city becomes “symbolic”</a:t>
            </a:r>
          </a:p>
        </p:txBody>
      </p:sp>
      <p:sp>
        <p:nvSpPr>
          <p:cNvPr id="282" name="Not quiet all about “overload”:"/>
          <p:cNvSpPr txBox="1"/>
          <p:nvPr/>
        </p:nvSpPr>
        <p:spPr>
          <a:xfrm>
            <a:off x="284743" y="573806"/>
            <a:ext cx="5790490" cy="585113"/>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Not quiet all about “overload”:</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